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117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564957"/>
            <a:ext cx="7477601" cy="2017157"/>
          </a:xfrm>
          <a:prstGeom prst="rect">
            <a:avLst/>
          </a:prstGeom>
          <a:noFill/>
          <a:ln/>
        </p:spPr>
        <p:txBody>
          <a:bodyPr wrap="square" rtlCol="0" anchor="t"/>
          <a:lstStyle/>
          <a:p>
            <a:pPr marL="0" indent="0" algn="ctr" rtl="1">
              <a:lnSpc>
                <a:spcPts val="7942"/>
              </a:lnSpc>
              <a:buNone/>
            </a:pPr>
            <a:r>
              <a:rPr lang="en-US" sz="6354" b="1" dirty="0">
                <a:solidFill>
                  <a:srgbClr val="396AF1"/>
                </a:solidFill>
                <a:latin typeface="Arial" panose="020B0604020202020204" pitchFamily="34" charset="0"/>
                <a:ea typeface="Barlow" pitchFamily="34" charset="-122"/>
                <a:cs typeface="Arial" panose="020B0604020202020204" pitchFamily="34" charset="0"/>
              </a:rPr>
              <a:t>روش‌های استنتاج در هوش مصنوعی</a:t>
            </a:r>
            <a:endParaRPr lang="en-US" sz="6354" dirty="0">
              <a:latin typeface="Arial" panose="020B0604020202020204" pitchFamily="34" charset="0"/>
              <a:cs typeface="Arial" panose="020B0604020202020204" pitchFamily="34" charset="0"/>
            </a:endParaRPr>
          </a:p>
        </p:txBody>
      </p:sp>
      <p:sp>
        <p:nvSpPr>
          <p:cNvPr id="6" name="Text 2"/>
          <p:cNvSpPr/>
          <p:nvPr/>
        </p:nvSpPr>
        <p:spPr>
          <a:xfrm>
            <a:off x="6319599" y="3915370"/>
            <a:ext cx="7477601" cy="999768"/>
          </a:xfrm>
          <a:prstGeom prst="rect">
            <a:avLst/>
          </a:prstGeom>
          <a:noFill/>
          <a:ln/>
        </p:spPr>
        <p:txBody>
          <a:bodyPr wrap="square" rtlCol="0" anchor="t"/>
          <a:lstStyle/>
          <a:p>
            <a:pPr marL="0" indent="0" algn="ctr" rtl="1">
              <a:lnSpc>
                <a:spcPts val="2624"/>
              </a:lnSpc>
              <a:buNone/>
            </a:pPr>
            <a:r>
              <a:rPr lang="en-US" sz="1750" dirty="0">
                <a:solidFill>
                  <a:srgbClr val="272525"/>
                </a:solidFill>
                <a:latin typeface="Arial" panose="020B0604020202020204" pitchFamily="34" charset="0"/>
                <a:ea typeface="Montserrat" pitchFamily="34" charset="-122"/>
                <a:cs typeface="Arial" panose="020B0604020202020204" pitchFamily="34" charset="0"/>
              </a:rPr>
              <a:t>هوش مصنوعی به شیوه‌های مختلفی برای استنتاج و استخراج نتایج از اطلاعات موجود استفاده می‌کند. این روش‌ها شامل استدلال قیاسی، استقرایی، ابداعی و استنتاج بیزین هستند که در این ارائه مورد بررسی قرار می‌گیرند</a:t>
            </a:r>
            <a:endParaRPr lang="en-US" sz="1750" dirty="0">
              <a:latin typeface="Arial" panose="020B0604020202020204" pitchFamily="34" charset="0"/>
              <a:cs typeface="Arial" panose="020B0604020202020204" pitchFamily="34" charset="0"/>
            </a:endParaRPr>
          </a:p>
        </p:txBody>
      </p:sp>
      <p:sp>
        <p:nvSpPr>
          <p:cNvPr id="7" name="Text 3"/>
          <p:cNvSpPr/>
          <p:nvPr/>
        </p:nvSpPr>
        <p:spPr>
          <a:xfrm>
            <a:off x="6319599" y="5165050"/>
            <a:ext cx="7477601" cy="333256"/>
          </a:xfrm>
          <a:prstGeom prst="rect">
            <a:avLst/>
          </a:prstGeom>
          <a:noFill/>
          <a:ln/>
        </p:spPr>
        <p:txBody>
          <a:bodyPr wrap="none" rtlCol="0" anchor="t"/>
          <a:lstStyle/>
          <a:p>
            <a:pPr marL="0" indent="0" algn="ctr" rtl="1">
              <a:lnSpc>
                <a:spcPts val="2624"/>
              </a:lnSpc>
              <a:buNone/>
            </a:pPr>
            <a:endParaRPr lang="en-US" sz="1750" dirty="0">
              <a:latin typeface="Arial" panose="020B0604020202020204" pitchFamily="34" charset="0"/>
              <a:cs typeface="Arial" panose="020B0604020202020204" pitchFamily="34" charset="0"/>
            </a:endParaRPr>
          </a:p>
        </p:txBody>
      </p:sp>
      <p:sp>
        <p:nvSpPr>
          <p:cNvPr id="8" name="Text 4"/>
          <p:cNvSpPr/>
          <p:nvPr/>
        </p:nvSpPr>
        <p:spPr>
          <a:xfrm>
            <a:off x="6319599" y="5748218"/>
            <a:ext cx="7477601" cy="333256"/>
          </a:xfrm>
          <a:prstGeom prst="rect">
            <a:avLst/>
          </a:prstGeom>
          <a:noFill/>
          <a:ln/>
        </p:spPr>
        <p:txBody>
          <a:bodyPr wrap="none" rtlCol="0" anchor="t"/>
          <a:lstStyle/>
          <a:p>
            <a:pPr marL="0" indent="0" algn="ctr" rtl="1">
              <a:lnSpc>
                <a:spcPts val="2624"/>
              </a:lnSpc>
              <a:buNone/>
            </a:pPr>
            <a:r>
              <a:rPr lang="en-US" sz="1750" dirty="0">
                <a:solidFill>
                  <a:srgbClr val="272525"/>
                </a:solidFill>
                <a:latin typeface="Arial" panose="020B0604020202020204" pitchFamily="34" charset="0"/>
                <a:ea typeface="Montserrat" pitchFamily="34" charset="-122"/>
                <a:cs typeface="Arial" panose="020B0604020202020204" pitchFamily="34" charset="0"/>
              </a:rPr>
              <a:t>استاد مربوطه: جناب آقای دکتر پورامینی</a:t>
            </a:r>
            <a:endParaRPr lang="en-US" sz="1750" dirty="0">
              <a:latin typeface="Arial" panose="020B0604020202020204" pitchFamily="34" charset="0"/>
              <a:cs typeface="Arial" panose="020B0604020202020204" pitchFamily="34" charset="0"/>
            </a:endParaRPr>
          </a:p>
        </p:txBody>
      </p:sp>
      <p:sp>
        <p:nvSpPr>
          <p:cNvPr id="9" name="Text 5"/>
          <p:cNvSpPr/>
          <p:nvPr/>
        </p:nvSpPr>
        <p:spPr>
          <a:xfrm>
            <a:off x="6319599" y="6331387"/>
            <a:ext cx="7477601" cy="333256"/>
          </a:xfrm>
          <a:prstGeom prst="rect">
            <a:avLst/>
          </a:prstGeom>
          <a:noFill/>
          <a:ln/>
        </p:spPr>
        <p:txBody>
          <a:bodyPr wrap="none" rtlCol="0" anchor="t"/>
          <a:lstStyle/>
          <a:p>
            <a:pPr marL="0" indent="0" algn="ctr" rtl="1">
              <a:lnSpc>
                <a:spcPts val="2624"/>
              </a:lnSpc>
              <a:buNone/>
            </a:pPr>
            <a:r>
              <a:rPr lang="en-US" sz="1750" dirty="0">
                <a:solidFill>
                  <a:srgbClr val="272525"/>
                </a:solidFill>
                <a:latin typeface="Arial" panose="020B0604020202020204" pitchFamily="34" charset="0"/>
                <a:ea typeface="Montserrat" pitchFamily="34" charset="-122"/>
                <a:cs typeface="Arial" panose="020B0604020202020204" pitchFamily="34" charset="0"/>
              </a:rPr>
              <a:t>دانشجو: امیرعباس تقی زاده فرسنگی</a:t>
            </a:r>
            <a:endParaRPr lang="en-US" sz="1750" dirty="0">
              <a:latin typeface="Arial" panose="020B0604020202020204" pitchFamily="34" charset="0"/>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4391501" y="2194203"/>
            <a:ext cx="5847278" cy="730806"/>
          </a:xfrm>
          <a:prstGeom prst="rect">
            <a:avLst/>
          </a:prstGeom>
          <a:noFill/>
          <a:ln/>
        </p:spPr>
        <p:txBody>
          <a:bodyPr wrap="none" rtlCol="0" anchor="t"/>
          <a:lstStyle/>
          <a:p>
            <a:pPr marL="0" indent="0" algn="ctr">
              <a:lnSpc>
                <a:spcPts val="5755"/>
              </a:lnSpc>
              <a:buNone/>
            </a:pPr>
            <a:r>
              <a:rPr lang="en-US" sz="4604" b="1" dirty="0">
                <a:solidFill>
                  <a:srgbClr val="396AF1"/>
                </a:solidFill>
                <a:latin typeface="Barlow" pitchFamily="34" charset="0"/>
                <a:ea typeface="Barlow" pitchFamily="34" charset="-122"/>
                <a:cs typeface="Barlow" pitchFamily="34" charset="-120"/>
              </a:rPr>
              <a:t>Thank You</a:t>
            </a:r>
            <a:endParaRPr lang="en-US" sz="4604" dirty="0"/>
          </a:p>
        </p:txBody>
      </p:sp>
      <p:sp>
        <p:nvSpPr>
          <p:cNvPr id="5" name="Text 2"/>
          <p:cNvSpPr/>
          <p:nvPr/>
        </p:nvSpPr>
        <p:spPr>
          <a:xfrm>
            <a:off x="1760220" y="3369350"/>
            <a:ext cx="11109960" cy="333256"/>
          </a:xfrm>
          <a:prstGeom prst="rect">
            <a:avLst/>
          </a:prstGeom>
          <a:noFill/>
          <a:ln/>
        </p:spPr>
        <p:txBody>
          <a:bodyPr wrap="none" rtlCol="0" anchor="t"/>
          <a:lstStyle/>
          <a:p>
            <a:pPr marL="0" indent="0" algn="ctr">
              <a:lnSpc>
                <a:spcPts val="2624"/>
              </a:lnSpc>
              <a:buNone/>
            </a:pPr>
            <a:endParaRPr lang="en-US" sz="1750" dirty="0"/>
          </a:p>
        </p:txBody>
      </p:sp>
      <p:sp>
        <p:nvSpPr>
          <p:cNvPr id="6" name="Text 3"/>
          <p:cNvSpPr/>
          <p:nvPr/>
        </p:nvSpPr>
        <p:spPr>
          <a:xfrm>
            <a:off x="1760220" y="3952518"/>
            <a:ext cx="11109960" cy="333256"/>
          </a:xfrm>
          <a:prstGeom prst="rect">
            <a:avLst/>
          </a:prstGeom>
          <a:noFill/>
          <a:ln/>
        </p:spPr>
        <p:txBody>
          <a:bodyPr wrap="none" rtlCol="0" anchor="t"/>
          <a:lstStyle/>
          <a:p>
            <a:pPr marL="0" indent="0" algn="ctr">
              <a:lnSpc>
                <a:spcPts val="2624"/>
              </a:lnSpc>
              <a:buNone/>
            </a:pPr>
            <a:endParaRPr lang="en-US" sz="1750" dirty="0"/>
          </a:p>
        </p:txBody>
      </p:sp>
      <p:sp>
        <p:nvSpPr>
          <p:cNvPr id="7" name="Text 4"/>
          <p:cNvSpPr/>
          <p:nvPr/>
        </p:nvSpPr>
        <p:spPr>
          <a:xfrm>
            <a:off x="1760220" y="4535686"/>
            <a:ext cx="11109960" cy="333256"/>
          </a:xfrm>
          <a:prstGeom prst="rect">
            <a:avLst/>
          </a:prstGeom>
          <a:noFill/>
          <a:ln/>
        </p:spPr>
        <p:txBody>
          <a:bodyPr wrap="none" rtlCol="0" anchor="t"/>
          <a:lstStyle/>
          <a:p>
            <a:pPr marL="0" indent="0" algn="ctr">
              <a:lnSpc>
                <a:spcPts val="2624"/>
              </a:lnSpc>
              <a:buNone/>
            </a:pPr>
            <a:endParaRPr lang="en-US" sz="1750" dirty="0"/>
          </a:p>
        </p:txBody>
      </p:sp>
      <p:sp>
        <p:nvSpPr>
          <p:cNvPr id="8" name="Text 5"/>
          <p:cNvSpPr/>
          <p:nvPr/>
        </p:nvSpPr>
        <p:spPr>
          <a:xfrm>
            <a:off x="1760220" y="5118854"/>
            <a:ext cx="11109960" cy="333256"/>
          </a:xfrm>
          <a:prstGeom prst="rect">
            <a:avLst/>
          </a:prstGeom>
          <a:noFill/>
          <a:ln/>
        </p:spPr>
        <p:txBody>
          <a:bodyPr wrap="none" rtlCol="0" anchor="t"/>
          <a:lstStyle/>
          <a:p>
            <a:pPr marL="0" indent="0" algn="ctr">
              <a:lnSpc>
                <a:spcPts val="2624"/>
              </a:lnSpc>
              <a:buNone/>
            </a:pPr>
            <a:endParaRPr lang="en-US" sz="1750" dirty="0"/>
          </a:p>
        </p:txBody>
      </p:sp>
      <p:sp>
        <p:nvSpPr>
          <p:cNvPr id="9" name="Text 6"/>
          <p:cNvSpPr/>
          <p:nvPr/>
        </p:nvSpPr>
        <p:spPr>
          <a:xfrm>
            <a:off x="1760220" y="5702022"/>
            <a:ext cx="11109960" cy="333256"/>
          </a:xfrm>
          <a:prstGeom prst="rect">
            <a:avLst/>
          </a:prstGeom>
          <a:noFill/>
          <a:ln/>
        </p:spPr>
        <p:txBody>
          <a:bodyPr wrap="none" rtlCol="0" anchor="t"/>
          <a:lstStyle/>
          <a:p>
            <a:pPr marL="0" indent="0" algn="ctr">
              <a:lnSpc>
                <a:spcPts val="2624"/>
              </a:lnSpc>
              <a:buNone/>
            </a:pPr>
            <a:r>
              <a:rPr lang="en-US" sz="1750" dirty="0">
                <a:solidFill>
                  <a:srgbClr val="272525"/>
                </a:solidFill>
                <a:latin typeface="Montserrat" pitchFamily="34" charset="0"/>
                <a:ea typeface="Montserrat" pitchFamily="34" charset="-122"/>
                <a:cs typeface="Montserrat" pitchFamily="34" charset="-120"/>
              </a:rPr>
              <a:t>Produced By : Amirabbas Taghizadeh</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7009090" y="932736"/>
            <a:ext cx="4269819" cy="533638"/>
          </a:xfrm>
          <a:prstGeom prst="rect">
            <a:avLst/>
          </a:prstGeom>
          <a:noFill/>
          <a:ln/>
        </p:spPr>
        <p:txBody>
          <a:bodyPr wrap="none" rtlCol="0" anchor="t"/>
          <a:lstStyle/>
          <a:p>
            <a:pPr marL="0" indent="0" algn="ctr" rtl="1">
              <a:lnSpc>
                <a:spcPts val="4203"/>
              </a:lnSpc>
              <a:buNone/>
            </a:pPr>
            <a:r>
              <a:rPr lang="en-US" sz="3362" b="1" dirty="0">
                <a:solidFill>
                  <a:srgbClr val="396AF1"/>
                </a:solidFill>
                <a:latin typeface="Arial" panose="020B0604020202020204" pitchFamily="34" charset="0"/>
                <a:ea typeface="Barlow" pitchFamily="34" charset="-122"/>
                <a:cs typeface="Arial" panose="020B0604020202020204" pitchFamily="34" charset="0"/>
              </a:rPr>
              <a:t>استدلال قیاسی</a:t>
            </a:r>
            <a:endParaRPr lang="en-US" sz="3362" dirty="0">
              <a:latin typeface="Arial" panose="020B0604020202020204" pitchFamily="34" charset="0"/>
              <a:cs typeface="Arial" panose="020B0604020202020204" pitchFamily="34" charset="0"/>
            </a:endParaRPr>
          </a:p>
        </p:txBody>
      </p:sp>
      <p:sp>
        <p:nvSpPr>
          <p:cNvPr id="6" name="Shape 2"/>
          <p:cNvSpPr/>
          <p:nvPr/>
        </p:nvSpPr>
        <p:spPr>
          <a:xfrm>
            <a:off x="5087660" y="1892260"/>
            <a:ext cx="365046" cy="365046"/>
          </a:xfrm>
          <a:prstGeom prst="roundRect">
            <a:avLst>
              <a:gd name="adj" fmla="val 26669"/>
            </a:avLst>
          </a:prstGeom>
          <a:solidFill>
            <a:srgbClr val="EEEFF5"/>
          </a:solidFill>
          <a:ln/>
        </p:spPr>
      </p:sp>
      <p:sp>
        <p:nvSpPr>
          <p:cNvPr id="7" name="Text 3"/>
          <p:cNvSpPr/>
          <p:nvPr/>
        </p:nvSpPr>
        <p:spPr>
          <a:xfrm>
            <a:off x="5224820" y="1914644"/>
            <a:ext cx="90726" cy="320278"/>
          </a:xfrm>
          <a:prstGeom prst="rect">
            <a:avLst/>
          </a:prstGeom>
          <a:noFill/>
          <a:ln/>
        </p:spPr>
        <p:txBody>
          <a:bodyPr wrap="none" rtlCol="0" anchor="t"/>
          <a:lstStyle/>
          <a:p>
            <a:pPr marL="0" indent="0" algn="ctr" rtl="1">
              <a:lnSpc>
                <a:spcPts val="2522"/>
              </a:lnSpc>
              <a:buNone/>
            </a:pPr>
            <a:r>
              <a:rPr lang="en-US" sz="2017" b="1" dirty="0">
                <a:solidFill>
                  <a:srgbClr val="396AF1"/>
                </a:solidFill>
                <a:latin typeface="Arial" panose="020B0604020202020204" pitchFamily="34" charset="0"/>
                <a:ea typeface="Barlow" pitchFamily="34" charset="-122"/>
                <a:cs typeface="Arial" panose="020B0604020202020204" pitchFamily="34" charset="0"/>
              </a:rPr>
              <a:t>1</a:t>
            </a:r>
            <a:endParaRPr lang="en-US" sz="2017" dirty="0">
              <a:latin typeface="Arial" panose="020B0604020202020204" pitchFamily="34" charset="0"/>
              <a:cs typeface="Arial" panose="020B0604020202020204" pitchFamily="34" charset="0"/>
            </a:endParaRPr>
          </a:p>
        </p:txBody>
      </p:sp>
      <p:sp>
        <p:nvSpPr>
          <p:cNvPr id="8" name="Text 4"/>
          <p:cNvSpPr/>
          <p:nvPr/>
        </p:nvSpPr>
        <p:spPr>
          <a:xfrm>
            <a:off x="6271379" y="1892260"/>
            <a:ext cx="2134910" cy="266819"/>
          </a:xfrm>
          <a:prstGeom prst="rect">
            <a:avLst/>
          </a:prstGeom>
          <a:noFill/>
          <a:ln/>
        </p:spPr>
        <p:txBody>
          <a:bodyPr wrap="none" rtlCol="0" anchor="t"/>
          <a:lstStyle/>
          <a:p>
            <a:pPr marL="0" indent="0" algn="ctr" rtl="1">
              <a:lnSpc>
                <a:spcPts val="2101"/>
              </a:lnSpc>
              <a:buNone/>
            </a:pPr>
            <a:r>
              <a:rPr lang="en-US" sz="1681" b="1" dirty="0">
                <a:solidFill>
                  <a:srgbClr val="396AF1"/>
                </a:solidFill>
                <a:latin typeface="Arial" panose="020B0604020202020204" pitchFamily="34" charset="0"/>
                <a:ea typeface="Barlow" pitchFamily="34" charset="-122"/>
                <a:cs typeface="Arial" panose="020B0604020202020204" pitchFamily="34" charset="0"/>
              </a:rPr>
              <a:t>تعریف</a:t>
            </a:r>
            <a:endParaRPr lang="en-US" sz="1681" dirty="0">
              <a:latin typeface="Arial" panose="020B0604020202020204" pitchFamily="34" charset="0"/>
              <a:cs typeface="Arial" panose="020B0604020202020204" pitchFamily="34" charset="0"/>
            </a:endParaRPr>
          </a:p>
        </p:txBody>
      </p:sp>
      <p:sp>
        <p:nvSpPr>
          <p:cNvPr id="9" name="Text 5"/>
          <p:cNvSpPr/>
          <p:nvPr/>
        </p:nvSpPr>
        <p:spPr>
          <a:xfrm>
            <a:off x="5614868" y="2256353"/>
            <a:ext cx="3448050" cy="1460183"/>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استدلال قیاسی یک روش مهم در هوش مصنوعی است که بر اساس مقدمات و قواعد موجود، به استنتاج نتایج جدید می‌رسد. این روش، با استفاده از اطلاعات و دانش موجود، به تحلیل و بررسی مسائل پیچیده می‌پردازد و به استنتاج‌های قابل قبول و معتبری می‌رسد</a:t>
            </a:r>
            <a:endParaRPr lang="en-US" sz="1278" dirty="0">
              <a:latin typeface="Arial" panose="020B0604020202020204" pitchFamily="34" charset="0"/>
              <a:cs typeface="Arial" panose="020B0604020202020204" pitchFamily="34" charset="0"/>
            </a:endParaRPr>
          </a:p>
        </p:txBody>
      </p:sp>
      <p:sp>
        <p:nvSpPr>
          <p:cNvPr id="10" name="Text 6"/>
          <p:cNvSpPr/>
          <p:nvPr/>
        </p:nvSpPr>
        <p:spPr>
          <a:xfrm>
            <a:off x="5614868" y="3813810"/>
            <a:ext cx="3448050" cy="1216819"/>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استدلال قیاسی به ما کمک می‌کند تا از طریق استفاده از قواعد و مقدمات موجود، به استنتاج نتایج جدید و قابل قبولی درباره مسائل موردنظر برسیم. با تحلیل دقیق قواعد و اطلاعات موجود، می‌توانیم به نتایج قابل قبولتری برسیم و تصمیم‌گیری‌های بهتری را انجام دهیم</a:t>
            </a:r>
            <a:endParaRPr lang="en-US" sz="1278" dirty="0">
              <a:latin typeface="Arial" panose="020B0604020202020204" pitchFamily="34" charset="0"/>
              <a:cs typeface="Arial" panose="020B0604020202020204" pitchFamily="34" charset="0"/>
            </a:endParaRPr>
          </a:p>
        </p:txBody>
      </p:sp>
      <p:sp>
        <p:nvSpPr>
          <p:cNvPr id="11" name="Text 7"/>
          <p:cNvSpPr/>
          <p:nvPr/>
        </p:nvSpPr>
        <p:spPr>
          <a:xfrm>
            <a:off x="5614868" y="5127903"/>
            <a:ext cx="3448050" cy="1216819"/>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روش استدلال قیاسی در حل مسائل پیچیده و استنتاج در موضوعات متنوع مفید است. با استفاده از این روش، می‌توانیم به نتایج قابل قبول و معتبری درباره مسائل پیچیده در حوزه هوش مصنوعی برسیم و تصمیم‌گیری‌های بهتری را انجام دهیم</a:t>
            </a:r>
            <a:endParaRPr lang="en-US" sz="1278" dirty="0">
              <a:latin typeface="Arial" panose="020B0604020202020204" pitchFamily="34" charset="0"/>
              <a:cs typeface="Arial" panose="020B0604020202020204" pitchFamily="34" charset="0"/>
            </a:endParaRPr>
          </a:p>
        </p:txBody>
      </p:sp>
      <p:sp>
        <p:nvSpPr>
          <p:cNvPr id="12" name="Shape 8"/>
          <p:cNvSpPr/>
          <p:nvPr/>
        </p:nvSpPr>
        <p:spPr>
          <a:xfrm>
            <a:off x="9225082" y="1892260"/>
            <a:ext cx="365046" cy="365046"/>
          </a:xfrm>
          <a:prstGeom prst="roundRect">
            <a:avLst>
              <a:gd name="adj" fmla="val 26669"/>
            </a:avLst>
          </a:prstGeom>
          <a:solidFill>
            <a:srgbClr val="EEEFF5"/>
          </a:solidFill>
          <a:ln/>
        </p:spPr>
      </p:sp>
      <p:sp>
        <p:nvSpPr>
          <p:cNvPr id="13" name="Text 9"/>
          <p:cNvSpPr/>
          <p:nvPr/>
        </p:nvSpPr>
        <p:spPr>
          <a:xfrm>
            <a:off x="9335810" y="1914644"/>
            <a:ext cx="143470" cy="320278"/>
          </a:xfrm>
          <a:prstGeom prst="rect">
            <a:avLst/>
          </a:prstGeom>
          <a:noFill/>
          <a:ln/>
        </p:spPr>
        <p:txBody>
          <a:bodyPr wrap="none" rtlCol="0" anchor="t"/>
          <a:lstStyle/>
          <a:p>
            <a:pPr marL="0" indent="0" algn="ctr" rtl="1">
              <a:lnSpc>
                <a:spcPts val="2522"/>
              </a:lnSpc>
              <a:buNone/>
            </a:pPr>
            <a:r>
              <a:rPr lang="en-US" sz="2017" b="1" dirty="0">
                <a:solidFill>
                  <a:srgbClr val="396AF1"/>
                </a:solidFill>
                <a:latin typeface="Arial" panose="020B0604020202020204" pitchFamily="34" charset="0"/>
                <a:ea typeface="Barlow" pitchFamily="34" charset="-122"/>
                <a:cs typeface="Arial" panose="020B0604020202020204" pitchFamily="34" charset="0"/>
              </a:rPr>
              <a:t>2</a:t>
            </a:r>
            <a:endParaRPr lang="en-US" sz="2017" dirty="0">
              <a:latin typeface="Arial" panose="020B0604020202020204" pitchFamily="34" charset="0"/>
              <a:cs typeface="Arial" panose="020B0604020202020204" pitchFamily="34" charset="0"/>
            </a:endParaRPr>
          </a:p>
        </p:txBody>
      </p:sp>
      <p:sp>
        <p:nvSpPr>
          <p:cNvPr id="14" name="Text 10"/>
          <p:cNvSpPr/>
          <p:nvPr/>
        </p:nvSpPr>
        <p:spPr>
          <a:xfrm>
            <a:off x="10408801" y="1892260"/>
            <a:ext cx="2134910" cy="266819"/>
          </a:xfrm>
          <a:prstGeom prst="rect">
            <a:avLst/>
          </a:prstGeom>
          <a:noFill/>
          <a:ln/>
        </p:spPr>
        <p:txBody>
          <a:bodyPr wrap="none" rtlCol="0" anchor="t"/>
          <a:lstStyle/>
          <a:p>
            <a:pPr marL="0" indent="0" algn="ctr" rtl="1">
              <a:lnSpc>
                <a:spcPts val="2101"/>
              </a:lnSpc>
              <a:buNone/>
            </a:pPr>
            <a:r>
              <a:rPr lang="en-US" sz="1681" b="1" dirty="0">
                <a:solidFill>
                  <a:srgbClr val="396AF1"/>
                </a:solidFill>
                <a:latin typeface="Arial" panose="020B0604020202020204" pitchFamily="34" charset="0"/>
                <a:ea typeface="Barlow" pitchFamily="34" charset="-122"/>
                <a:cs typeface="Arial" panose="020B0604020202020204" pitchFamily="34" charset="0"/>
              </a:rPr>
              <a:t>ویژگی‌ها</a:t>
            </a:r>
            <a:endParaRPr lang="en-US" sz="1681" dirty="0">
              <a:latin typeface="Arial" panose="020B0604020202020204" pitchFamily="34" charset="0"/>
              <a:cs typeface="Arial" panose="020B0604020202020204" pitchFamily="34" charset="0"/>
            </a:endParaRPr>
          </a:p>
        </p:txBody>
      </p:sp>
      <p:sp>
        <p:nvSpPr>
          <p:cNvPr id="15" name="Text 11"/>
          <p:cNvSpPr/>
          <p:nvPr/>
        </p:nvSpPr>
        <p:spPr>
          <a:xfrm>
            <a:off x="9752290" y="2256353"/>
            <a:ext cx="3448050" cy="486728"/>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این روش منجر به نتایج قطعی و مطمئن می‌شود و بر اساس منطق و قوانین استوار است</a:t>
            </a:r>
            <a:endParaRPr lang="en-US" sz="1278" dirty="0">
              <a:latin typeface="Arial" panose="020B0604020202020204" pitchFamily="34" charset="0"/>
              <a:cs typeface="Arial" panose="020B0604020202020204" pitchFamily="34" charset="0"/>
            </a:endParaRPr>
          </a:p>
        </p:txBody>
      </p:sp>
      <p:sp>
        <p:nvSpPr>
          <p:cNvPr id="16" name="Text 12"/>
          <p:cNvSpPr/>
          <p:nvPr/>
        </p:nvSpPr>
        <p:spPr>
          <a:xfrm>
            <a:off x="9752290" y="2840355"/>
            <a:ext cx="3448050" cy="1460183"/>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استفاده از این روش به ما کمک می‌کند تا به استنتاج‌های قطعی و قابل اعتماد در مورد مسائلی که قوانین و منطق مربوط به آنها وجود دارد، برسیم. با تحلیل منطقی و دقیق قوانین و شواهد موجود، می‌توانیم به نتایجی قطعی و قابل اعتماد درباره مسائل موردنظر برسیم</a:t>
            </a:r>
            <a:endParaRPr lang="en-US" sz="1278" dirty="0">
              <a:latin typeface="Arial" panose="020B0604020202020204" pitchFamily="34" charset="0"/>
              <a:cs typeface="Arial" panose="020B0604020202020204" pitchFamily="34" charset="0"/>
            </a:endParaRPr>
          </a:p>
        </p:txBody>
      </p:sp>
      <p:sp>
        <p:nvSpPr>
          <p:cNvPr id="17" name="Text 13"/>
          <p:cNvSpPr/>
          <p:nvPr/>
        </p:nvSpPr>
        <p:spPr>
          <a:xfrm>
            <a:off x="9752290" y="4397812"/>
            <a:ext cx="3448050" cy="1460183"/>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روش استنتاج قطعی مناسب برای مسائلی است که قوانین و قواعد دقیق و استواری دارند. با استفاده از این روش، می‌توانیم به نتایج قطعی و قابل اعتماد در مورد موضوعاتی که قوانین و قواعد آنها شناخته شده است، برسیم. استنتاج قطعی در حل مسائل پیچیده و تصمیم‌گیری‌های حساس مفید است</a:t>
            </a:r>
            <a:endParaRPr lang="en-US" sz="1278" dirty="0">
              <a:latin typeface="Arial" panose="020B0604020202020204" pitchFamily="34" charset="0"/>
              <a:cs typeface="Arial" panose="020B0604020202020204" pitchFamily="34" charset="0"/>
            </a:endParaRPr>
          </a:p>
        </p:txBody>
      </p:sp>
      <p:sp>
        <p:nvSpPr>
          <p:cNvPr id="18" name="Shape 14"/>
          <p:cNvSpPr/>
          <p:nvPr/>
        </p:nvSpPr>
        <p:spPr>
          <a:xfrm>
            <a:off x="5087660" y="6689408"/>
            <a:ext cx="365046" cy="365046"/>
          </a:xfrm>
          <a:prstGeom prst="roundRect">
            <a:avLst>
              <a:gd name="adj" fmla="val 26669"/>
            </a:avLst>
          </a:prstGeom>
          <a:solidFill>
            <a:srgbClr val="EEEFF5"/>
          </a:solidFill>
          <a:ln/>
        </p:spPr>
      </p:sp>
      <p:sp>
        <p:nvSpPr>
          <p:cNvPr id="19" name="Text 15"/>
          <p:cNvSpPr/>
          <p:nvPr/>
        </p:nvSpPr>
        <p:spPr>
          <a:xfrm>
            <a:off x="5201007" y="6711791"/>
            <a:ext cx="138351" cy="320278"/>
          </a:xfrm>
          <a:prstGeom prst="rect">
            <a:avLst/>
          </a:prstGeom>
          <a:noFill/>
          <a:ln/>
        </p:spPr>
        <p:txBody>
          <a:bodyPr wrap="none" rtlCol="0" anchor="t"/>
          <a:lstStyle/>
          <a:p>
            <a:pPr marL="0" indent="0" algn="ctr" rtl="1">
              <a:lnSpc>
                <a:spcPts val="2522"/>
              </a:lnSpc>
              <a:buNone/>
            </a:pPr>
            <a:r>
              <a:rPr lang="en-US" sz="2017" b="1" dirty="0">
                <a:solidFill>
                  <a:srgbClr val="396AF1"/>
                </a:solidFill>
                <a:latin typeface="Arial" panose="020B0604020202020204" pitchFamily="34" charset="0"/>
                <a:ea typeface="Barlow" pitchFamily="34" charset="-122"/>
                <a:cs typeface="Arial" panose="020B0604020202020204" pitchFamily="34" charset="0"/>
              </a:rPr>
              <a:t>3</a:t>
            </a:r>
            <a:endParaRPr lang="en-US" sz="2017" dirty="0">
              <a:latin typeface="Arial" panose="020B0604020202020204" pitchFamily="34" charset="0"/>
              <a:cs typeface="Arial" panose="020B0604020202020204" pitchFamily="34" charset="0"/>
            </a:endParaRPr>
          </a:p>
        </p:txBody>
      </p:sp>
      <p:sp>
        <p:nvSpPr>
          <p:cNvPr id="20" name="Text 16"/>
          <p:cNvSpPr/>
          <p:nvPr/>
        </p:nvSpPr>
        <p:spPr>
          <a:xfrm>
            <a:off x="8340090" y="6689408"/>
            <a:ext cx="2134910" cy="266819"/>
          </a:xfrm>
          <a:prstGeom prst="rect">
            <a:avLst/>
          </a:prstGeom>
          <a:noFill/>
          <a:ln/>
        </p:spPr>
        <p:txBody>
          <a:bodyPr wrap="none" rtlCol="0" anchor="t"/>
          <a:lstStyle/>
          <a:p>
            <a:pPr marL="0" indent="0" algn="ctr" rtl="1">
              <a:lnSpc>
                <a:spcPts val="2101"/>
              </a:lnSpc>
              <a:buNone/>
            </a:pPr>
            <a:r>
              <a:rPr lang="en-US" sz="1681" b="1" dirty="0">
                <a:solidFill>
                  <a:srgbClr val="396AF1"/>
                </a:solidFill>
                <a:latin typeface="Arial" panose="020B0604020202020204" pitchFamily="34" charset="0"/>
                <a:ea typeface="Barlow" pitchFamily="34" charset="-122"/>
                <a:cs typeface="Arial" panose="020B0604020202020204" pitchFamily="34" charset="0"/>
              </a:rPr>
              <a:t>کاربرد</a:t>
            </a:r>
            <a:endParaRPr lang="en-US" sz="1681" dirty="0">
              <a:latin typeface="Arial" panose="020B0604020202020204" pitchFamily="34" charset="0"/>
              <a:cs typeface="Arial" panose="020B0604020202020204" pitchFamily="34" charset="0"/>
            </a:endParaRPr>
          </a:p>
        </p:txBody>
      </p:sp>
      <p:sp>
        <p:nvSpPr>
          <p:cNvPr id="21" name="Text 17"/>
          <p:cNvSpPr/>
          <p:nvPr/>
        </p:nvSpPr>
        <p:spPr>
          <a:xfrm>
            <a:off x="5614868" y="7053501"/>
            <a:ext cx="7585472" cy="243364"/>
          </a:xfrm>
          <a:prstGeom prst="rect">
            <a:avLst/>
          </a:prstGeom>
          <a:noFill/>
          <a:ln/>
        </p:spPr>
        <p:txBody>
          <a:bodyPr wrap="non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کاربرد این روش در حل مسائل ریاضی، طراحی سیستم‌های منطقی و حوزه‌های دیگر است</a:t>
            </a:r>
            <a:endParaRPr lang="en-US" sz="1278" dirty="0">
              <a:latin typeface="Arial" panose="020B0604020202020204" pitchFamily="34" charset="0"/>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5258157" y="431483"/>
            <a:ext cx="4114086" cy="514112"/>
          </a:xfrm>
          <a:prstGeom prst="rect">
            <a:avLst/>
          </a:prstGeom>
          <a:noFill/>
          <a:ln/>
        </p:spPr>
        <p:txBody>
          <a:bodyPr wrap="none" rtlCol="0" anchor="t"/>
          <a:lstStyle/>
          <a:p>
            <a:pPr marL="0" indent="0" algn="ctr" rtl="1">
              <a:lnSpc>
                <a:spcPts val="4049"/>
              </a:lnSpc>
              <a:buNone/>
            </a:pPr>
            <a:r>
              <a:rPr lang="en-US" sz="3239" b="1" dirty="0">
                <a:solidFill>
                  <a:srgbClr val="396AF1"/>
                </a:solidFill>
                <a:latin typeface="Arial" panose="020B0604020202020204" pitchFamily="34" charset="0"/>
                <a:ea typeface="Barlow" pitchFamily="34" charset="-122"/>
                <a:cs typeface="Arial" panose="020B0604020202020204" pitchFamily="34" charset="0"/>
              </a:rPr>
              <a:t>استدلال استقرایی</a:t>
            </a:r>
            <a:endParaRPr lang="en-US" sz="3239" dirty="0">
              <a:latin typeface="Arial" panose="020B0604020202020204" pitchFamily="34" charset="0"/>
              <a:cs typeface="Arial" panose="020B0604020202020204" pitchFamily="34" charset="0"/>
            </a:endParaRPr>
          </a:p>
        </p:txBody>
      </p:sp>
      <p:sp>
        <p:nvSpPr>
          <p:cNvPr id="5" name="Text 2"/>
          <p:cNvSpPr/>
          <p:nvPr/>
        </p:nvSpPr>
        <p:spPr>
          <a:xfrm>
            <a:off x="3553897" y="1336358"/>
            <a:ext cx="2057043" cy="257175"/>
          </a:xfrm>
          <a:prstGeom prst="rect">
            <a:avLst/>
          </a:prstGeom>
          <a:noFill/>
          <a:ln/>
        </p:spPr>
        <p:txBody>
          <a:bodyPr wrap="none" rtlCol="0" anchor="t"/>
          <a:lstStyle/>
          <a:p>
            <a:pPr marL="0" indent="0" algn="ctr" rtl="1">
              <a:lnSpc>
                <a:spcPts val="2025"/>
              </a:lnSpc>
              <a:buNone/>
            </a:pPr>
            <a:r>
              <a:rPr lang="en-US" sz="1620" b="1" dirty="0">
                <a:solidFill>
                  <a:srgbClr val="396AF1"/>
                </a:solidFill>
                <a:latin typeface="Arial" panose="020B0604020202020204" pitchFamily="34" charset="0"/>
                <a:ea typeface="Barlow" pitchFamily="34" charset="-122"/>
                <a:cs typeface="Arial" panose="020B0604020202020204" pitchFamily="34" charset="0"/>
              </a:rPr>
              <a:t>تعریف</a:t>
            </a:r>
            <a:endParaRPr lang="en-US" sz="1620" dirty="0">
              <a:latin typeface="Arial" panose="020B0604020202020204" pitchFamily="34" charset="0"/>
              <a:cs typeface="Arial" panose="020B0604020202020204" pitchFamily="34" charset="0"/>
            </a:endParaRPr>
          </a:p>
        </p:txBody>
      </p:sp>
      <p:sp>
        <p:nvSpPr>
          <p:cNvPr id="6" name="Text 3"/>
          <p:cNvSpPr/>
          <p:nvPr/>
        </p:nvSpPr>
        <p:spPr>
          <a:xfrm>
            <a:off x="3406854" y="1749862"/>
            <a:ext cx="2351127" cy="1641038"/>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استدلال استقرایی یک روش برای استنتاج در هوش مصنوعی است که بر اساس مشاهده الگوها و قواعد در داده‌ها به نتایج کلی می‌رسد. با تحلیل داده‌ها و مشاهده الگوها و قواعد، می‌توانیم به نتیجه‌گیری‌هایی برای داده‌های کلی برسیم</a:t>
            </a:r>
            <a:endParaRPr lang="en-US" sz="1231" dirty="0">
              <a:latin typeface="Arial" panose="020B0604020202020204" pitchFamily="34" charset="0"/>
              <a:cs typeface="Arial" panose="020B0604020202020204" pitchFamily="34" charset="0"/>
            </a:endParaRPr>
          </a:p>
        </p:txBody>
      </p:sp>
      <p:sp>
        <p:nvSpPr>
          <p:cNvPr id="7" name="Text 4"/>
          <p:cNvSpPr/>
          <p:nvPr/>
        </p:nvSpPr>
        <p:spPr>
          <a:xfrm>
            <a:off x="3406854" y="3531513"/>
            <a:ext cx="2351127" cy="1875473"/>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استدلال استقرایی برای استنتاج در مسائل پیچیده و با داده‌های بزرگ مفید است. با استفاده از این روش، می‌توانیم داده‌های بزرگ را به داده‌های کوچکتر و قابل فهمتر تقسیم کنیم و به نتایج کلی برسیم. این روش برای تحلیل داده‌های پیچیده و پیش‌بینی الگوها و رفتارهای آینده مفید است</a:t>
            </a:r>
            <a:endParaRPr lang="en-US" sz="1231" dirty="0">
              <a:latin typeface="Arial" panose="020B0604020202020204" pitchFamily="34" charset="0"/>
              <a:cs typeface="Arial" panose="020B0604020202020204" pitchFamily="34" charset="0"/>
            </a:endParaRPr>
          </a:p>
        </p:txBody>
      </p:sp>
      <p:sp>
        <p:nvSpPr>
          <p:cNvPr id="8" name="Text 5"/>
          <p:cNvSpPr/>
          <p:nvPr/>
        </p:nvSpPr>
        <p:spPr>
          <a:xfrm>
            <a:off x="3406854" y="5547598"/>
            <a:ext cx="2351127" cy="2109907"/>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در علم منطق، استدلال استقرایی به عنوان یکی از روش‌های استنتاجی شناخته شده است. با استفاده از این روش، می‌توانیم به نتایج کلی و قابل قبولی برای مسائل پیچیده و ابهام‌دار برسیم. استدلال استقرایی برای استنتاج در مسائلی مانند پیش‌بینی بازار و تحلیل داده‌های پیچیده مفید است</a:t>
            </a:r>
            <a:endParaRPr lang="en-US" sz="1231" dirty="0">
              <a:latin typeface="Arial" panose="020B0604020202020204" pitchFamily="34" charset="0"/>
              <a:cs typeface="Arial" panose="020B0604020202020204" pitchFamily="34" charset="0"/>
            </a:endParaRPr>
          </a:p>
        </p:txBody>
      </p:sp>
      <p:sp>
        <p:nvSpPr>
          <p:cNvPr id="9" name="Text 6"/>
          <p:cNvSpPr/>
          <p:nvPr/>
        </p:nvSpPr>
        <p:spPr>
          <a:xfrm>
            <a:off x="6293882" y="1336358"/>
            <a:ext cx="2057043" cy="257175"/>
          </a:xfrm>
          <a:prstGeom prst="rect">
            <a:avLst/>
          </a:prstGeom>
          <a:noFill/>
          <a:ln/>
        </p:spPr>
        <p:txBody>
          <a:bodyPr wrap="none" rtlCol="0" anchor="t"/>
          <a:lstStyle/>
          <a:p>
            <a:pPr marL="0" indent="0" algn="ctr" rtl="1">
              <a:lnSpc>
                <a:spcPts val="2025"/>
              </a:lnSpc>
              <a:buNone/>
            </a:pPr>
            <a:r>
              <a:rPr lang="en-US" sz="1620" b="1" dirty="0">
                <a:solidFill>
                  <a:srgbClr val="396AF1"/>
                </a:solidFill>
                <a:latin typeface="Arial" panose="020B0604020202020204" pitchFamily="34" charset="0"/>
                <a:ea typeface="Barlow" pitchFamily="34" charset="-122"/>
                <a:cs typeface="Arial" panose="020B0604020202020204" pitchFamily="34" charset="0"/>
              </a:rPr>
              <a:t>ویژگی‌ها</a:t>
            </a:r>
            <a:endParaRPr lang="en-US" sz="1620" dirty="0">
              <a:latin typeface="Arial" panose="020B0604020202020204" pitchFamily="34" charset="0"/>
              <a:cs typeface="Arial" panose="020B0604020202020204" pitchFamily="34" charset="0"/>
            </a:endParaRPr>
          </a:p>
        </p:txBody>
      </p:sp>
      <p:sp>
        <p:nvSpPr>
          <p:cNvPr id="10" name="Text 7"/>
          <p:cNvSpPr/>
          <p:nvPr/>
        </p:nvSpPr>
        <p:spPr>
          <a:xfrm>
            <a:off x="6146840" y="1749862"/>
            <a:ext cx="2351127" cy="1641038"/>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استدلال قیاسی یک روش است که براساس استنتاج از قوانین عمومی و اصول منطقی به نتایج احتمالی می‌رسد. این روش برای استنتاج در هوش مصنوعی و علم منطق استفاده می‌شود و بر اساس شواهد موجود استوار است</a:t>
            </a:r>
            <a:endParaRPr lang="en-US" sz="1231" dirty="0">
              <a:latin typeface="Arial" panose="020B0604020202020204" pitchFamily="34" charset="0"/>
              <a:cs typeface="Arial" panose="020B0604020202020204" pitchFamily="34" charset="0"/>
            </a:endParaRPr>
          </a:p>
        </p:txBody>
      </p:sp>
      <p:sp>
        <p:nvSpPr>
          <p:cNvPr id="11" name="Text 8"/>
          <p:cNvSpPr/>
          <p:nvPr/>
        </p:nvSpPr>
        <p:spPr>
          <a:xfrm>
            <a:off x="6146840" y="3531513"/>
            <a:ext cx="2351127" cy="1875473"/>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استدلال قیاسی بر اساس اصول منطقی و قوانین عمومی که برای استنتاج درست استفاده می‌شود، عمل می‌کند. با توجه به شواهد و دانش موجود، این روش به نتایج احتمالی و قابل قبولی می‌رسد. استدلال قیاسی می‌تواند در حل مسائل پیچیده و تصمیم‌گیری‌های مهم مفید باشد</a:t>
            </a:r>
            <a:endParaRPr lang="en-US" sz="1231" dirty="0">
              <a:latin typeface="Arial" panose="020B0604020202020204" pitchFamily="34" charset="0"/>
              <a:cs typeface="Arial" panose="020B0604020202020204" pitchFamily="34" charset="0"/>
            </a:endParaRPr>
          </a:p>
        </p:txBody>
      </p:sp>
      <p:sp>
        <p:nvSpPr>
          <p:cNvPr id="12" name="Text 9"/>
          <p:cNvSpPr/>
          <p:nvPr/>
        </p:nvSpPr>
        <p:spPr>
          <a:xfrm>
            <a:off x="6146840" y="5547598"/>
            <a:ext cx="2351127" cy="1875473"/>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با استفاده از استدلال قیاسی، می‌توانیم از دانش و شواهد موجود در مورد یک موضوع استفاده کنیم و به نتیجه‌گیری منطقی و قابل قبولی برسیم. این روش به ما کمک می‌کند تا با تحلیل داده‌ها و شواهد موجود، استنتاج‌هایی را برای حل مسائل و تصمیم‌گیری‌ها ارائه دهیم</a:t>
            </a:r>
            <a:endParaRPr lang="en-US" sz="1231" dirty="0">
              <a:latin typeface="Arial" panose="020B0604020202020204" pitchFamily="34" charset="0"/>
              <a:cs typeface="Arial" panose="020B0604020202020204" pitchFamily="34" charset="0"/>
            </a:endParaRPr>
          </a:p>
        </p:txBody>
      </p:sp>
      <p:sp>
        <p:nvSpPr>
          <p:cNvPr id="13" name="Text 10"/>
          <p:cNvSpPr/>
          <p:nvPr/>
        </p:nvSpPr>
        <p:spPr>
          <a:xfrm>
            <a:off x="9033867" y="1336358"/>
            <a:ext cx="2057043" cy="257175"/>
          </a:xfrm>
          <a:prstGeom prst="rect">
            <a:avLst/>
          </a:prstGeom>
          <a:noFill/>
          <a:ln/>
        </p:spPr>
        <p:txBody>
          <a:bodyPr wrap="none" rtlCol="0" anchor="t"/>
          <a:lstStyle/>
          <a:p>
            <a:pPr marL="0" indent="0" algn="ctr" rtl="1">
              <a:lnSpc>
                <a:spcPts val="2025"/>
              </a:lnSpc>
              <a:buNone/>
            </a:pPr>
            <a:r>
              <a:rPr lang="en-US" sz="1620" b="1" dirty="0">
                <a:solidFill>
                  <a:srgbClr val="396AF1"/>
                </a:solidFill>
                <a:latin typeface="Arial" panose="020B0604020202020204" pitchFamily="34" charset="0"/>
                <a:ea typeface="Barlow" pitchFamily="34" charset="-122"/>
                <a:cs typeface="Arial" panose="020B0604020202020204" pitchFamily="34" charset="0"/>
              </a:rPr>
              <a:t>کاربرد</a:t>
            </a:r>
            <a:endParaRPr lang="en-US" sz="1620" dirty="0">
              <a:latin typeface="Arial" panose="020B0604020202020204" pitchFamily="34" charset="0"/>
              <a:cs typeface="Arial" panose="020B0604020202020204" pitchFamily="34" charset="0"/>
            </a:endParaRPr>
          </a:p>
        </p:txBody>
      </p:sp>
      <p:sp>
        <p:nvSpPr>
          <p:cNvPr id="14" name="Text 11"/>
          <p:cNvSpPr/>
          <p:nvPr/>
        </p:nvSpPr>
        <p:spPr>
          <a:xfrm>
            <a:off x="8886825" y="1749862"/>
            <a:ext cx="2351127" cy="468868"/>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کاربرد این روش در پیش‌بینی الگوها، آموزش ماشین و تصمیم‌گیری است</a:t>
            </a:r>
            <a:endParaRPr lang="en-US" sz="1231" dirty="0">
              <a:latin typeface="Arial" panose="020B0604020202020204" pitchFamily="34" charset="0"/>
              <a:cs typeface="Arial" panose="020B0604020202020204" pitchFamily="34" charset="0"/>
            </a:endParaRPr>
          </a:p>
        </p:txBody>
      </p:sp>
      <p:sp>
        <p:nvSpPr>
          <p:cNvPr id="15" name="Text 12"/>
          <p:cNvSpPr/>
          <p:nvPr/>
        </p:nvSpPr>
        <p:spPr>
          <a:xfrm>
            <a:off x="8886825" y="2359343"/>
            <a:ext cx="2351127" cy="1641038"/>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در پیش‌بینی الگوها، استفاده از این روش به ما کمک می‌کند تا با تحلیل داده‌های موجود و تاریخچه‌ی الگوها، الگوهای آینده را پیش‌بینی کنیم. این می‌تواند در حوزه‌هایی مانند پیش‌بینی رفتار مشتریان، پیش‌بینی بازار و تحلیل داده‌های پیچیده مفید باشد</a:t>
            </a:r>
            <a:endParaRPr lang="en-US" sz="1231" dirty="0">
              <a:latin typeface="Arial" panose="020B0604020202020204" pitchFamily="34" charset="0"/>
              <a:cs typeface="Arial" panose="020B0604020202020204" pitchFamily="34" charset="0"/>
            </a:endParaRPr>
          </a:p>
        </p:txBody>
      </p:sp>
      <p:sp>
        <p:nvSpPr>
          <p:cNvPr id="16" name="Text 13"/>
          <p:cNvSpPr/>
          <p:nvPr/>
        </p:nvSpPr>
        <p:spPr>
          <a:xfrm>
            <a:off x="8886825" y="4140994"/>
            <a:ext cx="2351127" cy="1641038"/>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در آموزش ماشین، استفاده از این روش به ما کمک می‌کند تا مدل‌های پیچیده‌تر و قدرتمندتری را بسازیم. با استفاده از الگوریتم‌های استدلال، ما می‌توانیم به طور خودکار از داده‌های آموزشی یاد بگیریم و پیش‌بینی‌ها و تصمیم‌های بهتری اتخاذ کنیم</a:t>
            </a:r>
            <a:endParaRPr lang="en-US" sz="1231" dirty="0">
              <a:latin typeface="Arial" panose="020B0604020202020204" pitchFamily="34" charset="0"/>
              <a:cs typeface="Arial" panose="020B0604020202020204" pitchFamily="34" charset="0"/>
            </a:endParaRPr>
          </a:p>
        </p:txBody>
      </p:sp>
      <p:sp>
        <p:nvSpPr>
          <p:cNvPr id="17" name="Text 14"/>
          <p:cNvSpPr/>
          <p:nvPr/>
        </p:nvSpPr>
        <p:spPr>
          <a:xfrm>
            <a:off x="8886825" y="5922645"/>
            <a:ext cx="2351127" cy="1641038"/>
          </a:xfrm>
          <a:prstGeom prst="rect">
            <a:avLst/>
          </a:prstGeom>
          <a:noFill/>
          <a:ln/>
        </p:spPr>
        <p:txBody>
          <a:bodyPr wrap="square" rtlCol="0" anchor="t"/>
          <a:lstStyle/>
          <a:p>
            <a:pPr marL="0" indent="0" algn="ctr" rtl="1">
              <a:lnSpc>
                <a:spcPts val="1846"/>
              </a:lnSpc>
              <a:buNone/>
            </a:pPr>
            <a:r>
              <a:rPr lang="en-US" sz="1231" dirty="0">
                <a:solidFill>
                  <a:srgbClr val="272525"/>
                </a:solidFill>
                <a:latin typeface="Arial" panose="020B0604020202020204" pitchFamily="34" charset="0"/>
                <a:ea typeface="Montserrat" pitchFamily="34" charset="-122"/>
                <a:cs typeface="Arial" panose="020B0604020202020204" pitchFamily="34" charset="0"/>
              </a:rPr>
              <a:t>در تصمیم‌گیری، استفاده از استدلال به ما کمک می‌کند تا تصمیم‌های بهتری بگیریم. با استفاده از استدلال در تحلیل مسئله، ما می‌توانیم از داده‌ها و اطلاعات موجود استفاده کنیم و تصمیم‌های بهتری بگیریم که بر اساس دلایل منطقی و قابل فهم قرار دارد</a:t>
            </a:r>
            <a:endParaRPr lang="en-US" sz="1231" dirty="0">
              <a:latin typeface="Arial" panose="020B0604020202020204" pitchFamily="34" charset="0"/>
              <a:cs typeface="Arial" panose="020B0604020202020204" pitchFamily="34" charset="0"/>
            </a:endParaRPr>
          </a:p>
        </p:txBody>
      </p:sp>
      <p:pic>
        <p:nvPicPr>
          <p:cNvPr id="19" name="Image 1" descr="preencoded.png">
            <a:extLst>
              <a:ext uri="{FF2B5EF4-FFF2-40B4-BE49-F238E27FC236}">
                <a16:creationId xmlns:a16="http://schemas.microsoft.com/office/drawing/2014/main" id="{FFBB6A68-52B9-9A57-0785-45B55A22E1A7}"/>
              </a:ext>
            </a:extLst>
          </p:cNvPr>
          <p:cNvPicPr>
            <a:picLocks noChangeAspect="1"/>
          </p:cNvPicPr>
          <p:nvPr/>
        </p:nvPicPr>
        <p:blipFill>
          <a:blip r:embed="rId4"/>
          <a:stretch>
            <a:fillRect/>
          </a:stretch>
        </p:blipFill>
        <p:spPr>
          <a:xfrm>
            <a:off x="11479768" y="0"/>
            <a:ext cx="3158251"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3229332" y="857845"/>
            <a:ext cx="4514017" cy="564118"/>
          </a:xfrm>
          <a:prstGeom prst="rect">
            <a:avLst/>
          </a:prstGeom>
          <a:noFill/>
          <a:ln/>
        </p:spPr>
        <p:txBody>
          <a:bodyPr wrap="none" rtlCol="0" anchor="t"/>
          <a:lstStyle/>
          <a:p>
            <a:pPr marL="0" indent="0" algn="ctr" rtl="1">
              <a:lnSpc>
                <a:spcPts val="4443"/>
              </a:lnSpc>
              <a:buNone/>
            </a:pPr>
            <a:r>
              <a:rPr lang="en-US" sz="3554" b="1" dirty="0">
                <a:solidFill>
                  <a:srgbClr val="396AF1"/>
                </a:solidFill>
                <a:latin typeface="Arial" panose="020B0604020202020204" pitchFamily="34" charset="0"/>
                <a:ea typeface="Barlow" pitchFamily="34" charset="-122"/>
                <a:cs typeface="Arial" panose="020B0604020202020204" pitchFamily="34" charset="0"/>
              </a:rPr>
              <a:t>استدلال ابداعی</a:t>
            </a:r>
            <a:endParaRPr lang="en-US" sz="3554" dirty="0">
              <a:latin typeface="Arial" panose="020B0604020202020204" pitchFamily="34" charset="0"/>
              <a:cs typeface="Arial" panose="020B0604020202020204" pitchFamily="34" charset="0"/>
            </a:endParaRPr>
          </a:p>
        </p:txBody>
      </p:sp>
      <p:sp>
        <p:nvSpPr>
          <p:cNvPr id="6" name="Shape 2"/>
          <p:cNvSpPr/>
          <p:nvPr/>
        </p:nvSpPr>
        <p:spPr>
          <a:xfrm>
            <a:off x="1198007" y="1679258"/>
            <a:ext cx="4202668" cy="4535805"/>
          </a:xfrm>
          <a:prstGeom prst="roundRect">
            <a:avLst>
              <a:gd name="adj" fmla="val 2449"/>
            </a:avLst>
          </a:prstGeom>
          <a:solidFill>
            <a:srgbClr val="EEEFF5"/>
          </a:solidFill>
          <a:ln/>
        </p:spPr>
      </p:sp>
      <p:sp>
        <p:nvSpPr>
          <p:cNvPr id="7" name="Text 3"/>
          <p:cNvSpPr/>
          <p:nvPr/>
        </p:nvSpPr>
        <p:spPr>
          <a:xfrm>
            <a:off x="2170867" y="1850708"/>
            <a:ext cx="2256949" cy="282178"/>
          </a:xfrm>
          <a:prstGeom prst="rect">
            <a:avLst/>
          </a:prstGeom>
          <a:noFill/>
          <a:ln/>
        </p:spPr>
        <p:txBody>
          <a:bodyPr wrap="none" rtlCol="0" anchor="t"/>
          <a:lstStyle/>
          <a:p>
            <a:pPr marL="0" indent="0" algn="ctr" rtl="1">
              <a:lnSpc>
                <a:spcPts val="2221"/>
              </a:lnSpc>
              <a:buNone/>
            </a:pPr>
            <a:r>
              <a:rPr lang="en-US" sz="1777" b="1" dirty="0">
                <a:solidFill>
                  <a:srgbClr val="396AF1"/>
                </a:solidFill>
                <a:latin typeface="Arial" panose="020B0604020202020204" pitchFamily="34" charset="0"/>
                <a:ea typeface="Barlow" pitchFamily="34" charset="-122"/>
                <a:cs typeface="Arial" panose="020B0604020202020204" pitchFamily="34" charset="0"/>
              </a:rPr>
              <a:t>تعریف</a:t>
            </a:r>
            <a:endParaRPr lang="en-US" sz="1777" dirty="0">
              <a:latin typeface="Arial" panose="020B0604020202020204" pitchFamily="34" charset="0"/>
              <a:cs typeface="Arial" panose="020B0604020202020204" pitchFamily="34" charset="0"/>
            </a:endParaRPr>
          </a:p>
        </p:txBody>
      </p:sp>
      <p:sp>
        <p:nvSpPr>
          <p:cNvPr id="8" name="Text 4"/>
          <p:cNvSpPr/>
          <p:nvPr/>
        </p:nvSpPr>
        <p:spPr>
          <a:xfrm>
            <a:off x="1369457" y="2235756"/>
            <a:ext cx="3859768" cy="514588"/>
          </a:xfrm>
          <a:prstGeom prst="rect">
            <a:avLst/>
          </a:prstGeom>
          <a:noFill/>
          <a:ln/>
        </p:spPr>
        <p:txBody>
          <a:bodyPr wrap="square" rtlCol="0" anchor="t"/>
          <a:lstStyle/>
          <a:p>
            <a:pPr marL="0" indent="0" algn="ctr" rtl="1">
              <a:lnSpc>
                <a:spcPts val="2026"/>
              </a:lnSpc>
              <a:buNone/>
            </a:pPr>
            <a:r>
              <a:rPr lang="en-US" sz="1351" dirty="0">
                <a:solidFill>
                  <a:srgbClr val="272525"/>
                </a:solidFill>
                <a:latin typeface="Arial" panose="020B0604020202020204" pitchFamily="34" charset="0"/>
                <a:ea typeface="Montserrat" pitchFamily="34" charset="-122"/>
                <a:cs typeface="Arial" panose="020B0604020202020204" pitchFamily="34" charset="0"/>
              </a:rPr>
              <a:t>استدلال ابداعی به یافتن توضیحات محتمل برای مشاهدات موجود می‌پردازد</a:t>
            </a:r>
            <a:endParaRPr lang="en-US" sz="1351" dirty="0">
              <a:latin typeface="Arial" panose="020B0604020202020204" pitchFamily="34" charset="0"/>
              <a:cs typeface="Arial" panose="020B0604020202020204" pitchFamily="34" charset="0"/>
            </a:endParaRPr>
          </a:p>
        </p:txBody>
      </p:sp>
      <p:sp>
        <p:nvSpPr>
          <p:cNvPr id="9" name="Text 5"/>
          <p:cNvSpPr/>
          <p:nvPr/>
        </p:nvSpPr>
        <p:spPr>
          <a:xfrm>
            <a:off x="1369457" y="2853214"/>
            <a:ext cx="3859768" cy="1286470"/>
          </a:xfrm>
          <a:prstGeom prst="rect">
            <a:avLst/>
          </a:prstGeom>
          <a:noFill/>
          <a:ln/>
        </p:spPr>
        <p:txBody>
          <a:bodyPr wrap="square" rtlCol="0" anchor="t"/>
          <a:lstStyle/>
          <a:p>
            <a:pPr marL="0" indent="0" algn="ctr" rtl="1">
              <a:lnSpc>
                <a:spcPts val="2026"/>
              </a:lnSpc>
              <a:buNone/>
            </a:pPr>
            <a:r>
              <a:rPr lang="en-US" sz="1351" dirty="0">
                <a:solidFill>
                  <a:srgbClr val="272525"/>
                </a:solidFill>
                <a:latin typeface="Arial" panose="020B0604020202020204" pitchFamily="34" charset="0"/>
                <a:ea typeface="Montserrat" pitchFamily="34" charset="-122"/>
                <a:cs typeface="Arial" panose="020B0604020202020204" pitchFamily="34" charset="0"/>
              </a:rPr>
              <a:t>این روش در هوش مصنوعی و علوم تحلیلی مورد استفاده قرار می‌گیرد تا به دنبال حلول نو و نوآورانه برای مسایل و مشکلات باشد. با استفاده از استدلال ابداعی، ما می‌توانیم به طور خلاقانه و خلاقانه به مسائل نگریسته و راه‌حل‌های نو و نوآورانه‌ای برای آنها ارائه دهیم</a:t>
            </a:r>
            <a:endParaRPr lang="en-US" sz="1351" dirty="0">
              <a:latin typeface="Arial" panose="020B0604020202020204" pitchFamily="34" charset="0"/>
              <a:cs typeface="Arial" panose="020B0604020202020204" pitchFamily="34" charset="0"/>
            </a:endParaRPr>
          </a:p>
        </p:txBody>
      </p:sp>
      <p:sp>
        <p:nvSpPr>
          <p:cNvPr id="10" name="Text 6"/>
          <p:cNvSpPr/>
          <p:nvPr/>
        </p:nvSpPr>
        <p:spPr>
          <a:xfrm>
            <a:off x="1369457" y="4242554"/>
            <a:ext cx="3859768" cy="1543764"/>
          </a:xfrm>
          <a:prstGeom prst="rect">
            <a:avLst/>
          </a:prstGeom>
          <a:noFill/>
          <a:ln/>
        </p:spPr>
        <p:txBody>
          <a:bodyPr wrap="square" rtlCol="0" anchor="t"/>
          <a:lstStyle/>
          <a:p>
            <a:pPr marL="0" indent="0" algn="ctr" rtl="1">
              <a:lnSpc>
                <a:spcPts val="2026"/>
              </a:lnSpc>
              <a:buNone/>
            </a:pPr>
            <a:r>
              <a:rPr lang="en-US" sz="1351" dirty="0">
                <a:solidFill>
                  <a:srgbClr val="272525"/>
                </a:solidFill>
                <a:latin typeface="Arial" panose="020B0604020202020204" pitchFamily="34" charset="0"/>
                <a:ea typeface="Montserrat" pitchFamily="34" charset="-122"/>
                <a:cs typeface="Arial" panose="020B0604020202020204" pitchFamily="34" charset="0"/>
              </a:rPr>
              <a:t>استدلال ابداعی به ما کمک می‌کند تا به فرضیات جدیدی برسیم که قبلاً تصور نمی‌کردیم و به ایده‌های خلاقانه برای حل مسائل دست یابیم. با استفاده از این روش، ما می‌توانیم به طور فعالانه در فرآیند تفکر خود شرکت کنیم و به دنبال راه‌حل‌های جدید و نوآورانه برای مسائلی باشیم که قبلاً حل نشده بودند یا حل آنها به سختی بود</a:t>
            </a:r>
            <a:endParaRPr lang="en-US" sz="1351" dirty="0">
              <a:latin typeface="Arial" panose="020B0604020202020204" pitchFamily="34" charset="0"/>
              <a:cs typeface="Arial" panose="020B0604020202020204" pitchFamily="34" charset="0"/>
            </a:endParaRPr>
          </a:p>
        </p:txBody>
      </p:sp>
      <p:sp>
        <p:nvSpPr>
          <p:cNvPr id="11" name="Shape 7"/>
          <p:cNvSpPr/>
          <p:nvPr/>
        </p:nvSpPr>
        <p:spPr>
          <a:xfrm>
            <a:off x="5572125" y="1679258"/>
            <a:ext cx="4202668" cy="4535805"/>
          </a:xfrm>
          <a:prstGeom prst="roundRect">
            <a:avLst>
              <a:gd name="adj" fmla="val 2449"/>
            </a:avLst>
          </a:prstGeom>
          <a:solidFill>
            <a:srgbClr val="EEEFF5"/>
          </a:solidFill>
          <a:ln/>
        </p:spPr>
      </p:sp>
      <p:sp>
        <p:nvSpPr>
          <p:cNvPr id="12" name="Text 8"/>
          <p:cNvSpPr/>
          <p:nvPr/>
        </p:nvSpPr>
        <p:spPr>
          <a:xfrm>
            <a:off x="6544985" y="1850708"/>
            <a:ext cx="2256949" cy="282178"/>
          </a:xfrm>
          <a:prstGeom prst="rect">
            <a:avLst/>
          </a:prstGeom>
          <a:noFill/>
          <a:ln/>
        </p:spPr>
        <p:txBody>
          <a:bodyPr wrap="none" rtlCol="0" anchor="t"/>
          <a:lstStyle/>
          <a:p>
            <a:pPr marL="0" indent="0" algn="ctr" rtl="1">
              <a:lnSpc>
                <a:spcPts val="2221"/>
              </a:lnSpc>
              <a:buNone/>
            </a:pPr>
            <a:r>
              <a:rPr lang="en-US" sz="1777" b="1" dirty="0">
                <a:solidFill>
                  <a:srgbClr val="396AF1"/>
                </a:solidFill>
                <a:latin typeface="Arial" panose="020B0604020202020204" pitchFamily="34" charset="0"/>
                <a:ea typeface="Barlow" pitchFamily="34" charset="-122"/>
                <a:cs typeface="Arial" panose="020B0604020202020204" pitchFamily="34" charset="0"/>
              </a:rPr>
              <a:t>ویژگی‌ها</a:t>
            </a:r>
            <a:endParaRPr lang="en-US" sz="1777" dirty="0">
              <a:latin typeface="Arial" panose="020B0604020202020204" pitchFamily="34" charset="0"/>
              <a:cs typeface="Arial" panose="020B0604020202020204" pitchFamily="34" charset="0"/>
            </a:endParaRPr>
          </a:p>
        </p:txBody>
      </p:sp>
      <p:sp>
        <p:nvSpPr>
          <p:cNvPr id="13" name="Text 9"/>
          <p:cNvSpPr/>
          <p:nvPr/>
        </p:nvSpPr>
        <p:spPr>
          <a:xfrm>
            <a:off x="5743575" y="2235756"/>
            <a:ext cx="3859768" cy="514588"/>
          </a:xfrm>
          <a:prstGeom prst="rect">
            <a:avLst/>
          </a:prstGeom>
          <a:noFill/>
          <a:ln/>
        </p:spPr>
        <p:txBody>
          <a:bodyPr wrap="square" rtlCol="0" anchor="t"/>
          <a:lstStyle/>
          <a:p>
            <a:pPr marL="0" indent="0" algn="ctr" rtl="1">
              <a:lnSpc>
                <a:spcPts val="2026"/>
              </a:lnSpc>
              <a:buNone/>
            </a:pPr>
            <a:r>
              <a:rPr lang="en-US" sz="1351" dirty="0">
                <a:solidFill>
                  <a:srgbClr val="272525"/>
                </a:solidFill>
                <a:latin typeface="Arial" panose="020B0604020202020204" pitchFamily="34" charset="0"/>
                <a:ea typeface="Montserrat" pitchFamily="34" charset="-122"/>
                <a:cs typeface="Arial" panose="020B0604020202020204" pitchFamily="34" charset="0"/>
              </a:rPr>
              <a:t>این روش منجر به فرضیات و ایده‌های خلاقانه می‌شود که بررسی و آزمایش نیاز دارند</a:t>
            </a:r>
            <a:endParaRPr lang="en-US" sz="1351" dirty="0">
              <a:latin typeface="Arial" panose="020B0604020202020204" pitchFamily="34" charset="0"/>
              <a:cs typeface="Arial" panose="020B0604020202020204" pitchFamily="34" charset="0"/>
            </a:endParaRPr>
          </a:p>
        </p:txBody>
      </p:sp>
      <p:sp>
        <p:nvSpPr>
          <p:cNvPr id="14" name="Text 10"/>
          <p:cNvSpPr/>
          <p:nvPr/>
        </p:nvSpPr>
        <p:spPr>
          <a:xfrm>
            <a:off x="5743575" y="2853214"/>
            <a:ext cx="3859768" cy="1543764"/>
          </a:xfrm>
          <a:prstGeom prst="rect">
            <a:avLst/>
          </a:prstGeom>
          <a:noFill/>
          <a:ln/>
        </p:spPr>
        <p:txBody>
          <a:bodyPr wrap="square" rtlCol="0" anchor="t"/>
          <a:lstStyle/>
          <a:p>
            <a:pPr marL="0" indent="0" algn="ctr" rtl="1">
              <a:lnSpc>
                <a:spcPts val="2026"/>
              </a:lnSpc>
              <a:buNone/>
            </a:pPr>
            <a:r>
              <a:rPr lang="en-US" sz="1351" dirty="0">
                <a:solidFill>
                  <a:srgbClr val="272525"/>
                </a:solidFill>
                <a:latin typeface="Arial" panose="020B0604020202020204" pitchFamily="34" charset="0"/>
                <a:ea typeface="Montserrat" pitchFamily="34" charset="-122"/>
                <a:cs typeface="Arial" panose="020B0604020202020204" pitchFamily="34" charset="0"/>
              </a:rPr>
              <a:t>با استفاده از این روش، ما می‌توانیم به طور خلاقانه و خلاقانه به مسائل و موضوعات مورد بحث نگریسته و حلول‌های نو و نوآورانه‌ای برای آنها ارائه دهیم. این روش می‌تواند به ما کمک کند تا به فرضیات جدیدی برسیم که قبل از این تصور نمی‌کردیم و به ایده‌های خلاقانه برای حل مسائل دست یابیم</a:t>
            </a:r>
            <a:endParaRPr lang="en-US" sz="1351" dirty="0">
              <a:latin typeface="Arial" panose="020B0604020202020204" pitchFamily="34" charset="0"/>
              <a:cs typeface="Arial" panose="020B0604020202020204" pitchFamily="34" charset="0"/>
            </a:endParaRPr>
          </a:p>
        </p:txBody>
      </p:sp>
      <p:sp>
        <p:nvSpPr>
          <p:cNvPr id="15" name="Text 11"/>
          <p:cNvSpPr/>
          <p:nvPr/>
        </p:nvSpPr>
        <p:spPr>
          <a:xfrm>
            <a:off x="5743575" y="4499848"/>
            <a:ext cx="3859768" cy="1543764"/>
          </a:xfrm>
          <a:prstGeom prst="rect">
            <a:avLst/>
          </a:prstGeom>
          <a:noFill/>
          <a:ln/>
        </p:spPr>
        <p:txBody>
          <a:bodyPr wrap="square" rtlCol="0" anchor="t"/>
          <a:lstStyle/>
          <a:p>
            <a:pPr marL="0" indent="0" algn="ctr" rtl="1">
              <a:lnSpc>
                <a:spcPts val="2026"/>
              </a:lnSpc>
              <a:buNone/>
            </a:pPr>
            <a:r>
              <a:rPr lang="en-US" sz="1351" dirty="0">
                <a:solidFill>
                  <a:srgbClr val="272525"/>
                </a:solidFill>
                <a:latin typeface="Arial" panose="020B0604020202020204" pitchFamily="34" charset="0"/>
                <a:ea typeface="Montserrat" pitchFamily="34" charset="-122"/>
                <a:cs typeface="Arial" panose="020B0604020202020204" pitchFamily="34" charset="0"/>
              </a:rPr>
              <a:t>با این روش، ما می‌توانیم به طور فعالانه در فرآیند تفکر خود شرکت کنیم و به دنبال راه‌حل‌های جدید و نوآورانه برای مسائلی باشیم که قبلاً حل نشده بودند یا حل آنها به سختی بود. این روش به ما امکان می‌دهد تا به بررسی و آزمایش فرضیات و ایده‌های خود بپردازیم و در نتیجه، به پیشرفت و توسعه‌ی علم و دانش کمک کنیم</a:t>
            </a:r>
            <a:endParaRPr lang="en-US" sz="1351" dirty="0">
              <a:latin typeface="Arial" panose="020B0604020202020204" pitchFamily="34" charset="0"/>
              <a:cs typeface="Arial" panose="020B0604020202020204" pitchFamily="34" charset="0"/>
            </a:endParaRPr>
          </a:p>
        </p:txBody>
      </p:sp>
      <p:sp>
        <p:nvSpPr>
          <p:cNvPr id="16" name="Shape 12"/>
          <p:cNvSpPr/>
          <p:nvPr/>
        </p:nvSpPr>
        <p:spPr>
          <a:xfrm>
            <a:off x="1198007" y="6386513"/>
            <a:ext cx="8576667" cy="985242"/>
          </a:xfrm>
          <a:prstGeom prst="roundRect">
            <a:avLst>
              <a:gd name="adj" fmla="val 10446"/>
            </a:avLst>
          </a:prstGeom>
          <a:solidFill>
            <a:srgbClr val="EEEFF5"/>
          </a:solidFill>
          <a:ln/>
        </p:spPr>
      </p:sp>
      <p:sp>
        <p:nvSpPr>
          <p:cNvPr id="17" name="Text 13"/>
          <p:cNvSpPr/>
          <p:nvPr/>
        </p:nvSpPr>
        <p:spPr>
          <a:xfrm>
            <a:off x="4357807" y="6557963"/>
            <a:ext cx="2256949" cy="282178"/>
          </a:xfrm>
          <a:prstGeom prst="rect">
            <a:avLst/>
          </a:prstGeom>
          <a:noFill/>
          <a:ln/>
        </p:spPr>
        <p:txBody>
          <a:bodyPr wrap="none" rtlCol="0" anchor="t"/>
          <a:lstStyle/>
          <a:p>
            <a:pPr marL="0" indent="0" algn="ctr" rtl="1">
              <a:lnSpc>
                <a:spcPts val="2221"/>
              </a:lnSpc>
              <a:buNone/>
            </a:pPr>
            <a:r>
              <a:rPr lang="en-US" sz="1777" b="1" dirty="0">
                <a:solidFill>
                  <a:srgbClr val="396AF1"/>
                </a:solidFill>
                <a:latin typeface="Arial" panose="020B0604020202020204" pitchFamily="34" charset="0"/>
                <a:ea typeface="Barlow" pitchFamily="34" charset="-122"/>
                <a:cs typeface="Arial" panose="020B0604020202020204" pitchFamily="34" charset="0"/>
              </a:rPr>
              <a:t>کاربرد</a:t>
            </a:r>
            <a:endParaRPr lang="en-US" sz="1777" dirty="0">
              <a:latin typeface="Arial" panose="020B0604020202020204" pitchFamily="34" charset="0"/>
              <a:cs typeface="Arial" panose="020B0604020202020204" pitchFamily="34" charset="0"/>
            </a:endParaRPr>
          </a:p>
        </p:txBody>
      </p:sp>
      <p:sp>
        <p:nvSpPr>
          <p:cNvPr id="18" name="Text 14"/>
          <p:cNvSpPr/>
          <p:nvPr/>
        </p:nvSpPr>
        <p:spPr>
          <a:xfrm>
            <a:off x="1369457" y="6943011"/>
            <a:ext cx="8233767" cy="257294"/>
          </a:xfrm>
          <a:prstGeom prst="rect">
            <a:avLst/>
          </a:prstGeom>
          <a:noFill/>
          <a:ln/>
        </p:spPr>
        <p:txBody>
          <a:bodyPr wrap="none" rtlCol="0" anchor="t"/>
          <a:lstStyle/>
          <a:p>
            <a:pPr marL="0" indent="0" algn="ctr" rtl="1">
              <a:lnSpc>
                <a:spcPts val="2026"/>
              </a:lnSpc>
              <a:buNone/>
            </a:pPr>
            <a:r>
              <a:rPr lang="en-US" sz="1351" dirty="0">
                <a:solidFill>
                  <a:srgbClr val="272525"/>
                </a:solidFill>
                <a:latin typeface="Arial" panose="020B0604020202020204" pitchFamily="34" charset="0"/>
                <a:ea typeface="Montserrat" pitchFamily="34" charset="-122"/>
                <a:cs typeface="Arial" panose="020B0604020202020204" pitchFamily="34" charset="0"/>
              </a:rPr>
              <a:t>کاربرد این روش در حل مسائل پیچیده، تشخیص و تحقیق در علوم است</a:t>
            </a:r>
            <a:endParaRPr lang="en-US" sz="1351"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672"/>
          </a:xfrm>
          <a:prstGeom prst="rect">
            <a:avLst/>
          </a:prstGeom>
          <a:solidFill>
            <a:srgbClr val="EEEFF5"/>
          </a:solidFill>
          <a:ln/>
        </p:spPr>
      </p:sp>
      <p:sp>
        <p:nvSpPr>
          <p:cNvPr id="4" name="Text 1"/>
          <p:cNvSpPr/>
          <p:nvPr/>
        </p:nvSpPr>
        <p:spPr>
          <a:xfrm>
            <a:off x="5180290" y="446127"/>
            <a:ext cx="4269819" cy="533638"/>
          </a:xfrm>
          <a:prstGeom prst="rect">
            <a:avLst/>
          </a:prstGeom>
          <a:noFill/>
          <a:ln/>
        </p:spPr>
        <p:txBody>
          <a:bodyPr wrap="none" rtlCol="0" anchor="t"/>
          <a:lstStyle/>
          <a:p>
            <a:pPr marL="0" indent="0" algn="ctr" rtl="1">
              <a:lnSpc>
                <a:spcPts val="4203"/>
              </a:lnSpc>
              <a:buNone/>
            </a:pPr>
            <a:r>
              <a:rPr lang="en-US" sz="3362" b="1" dirty="0">
                <a:solidFill>
                  <a:srgbClr val="396AF1"/>
                </a:solidFill>
                <a:latin typeface="Arial" panose="020B0604020202020204" pitchFamily="34" charset="0"/>
                <a:ea typeface="Barlow" pitchFamily="34" charset="-122"/>
                <a:cs typeface="Arial" panose="020B0604020202020204" pitchFamily="34" charset="0"/>
              </a:rPr>
              <a:t>استنتاج بیزین</a:t>
            </a:r>
            <a:endParaRPr lang="en-US" sz="3362" dirty="0">
              <a:latin typeface="Arial" panose="020B0604020202020204" pitchFamily="34" charset="0"/>
              <a:cs typeface="Arial" panose="020B0604020202020204" pitchFamily="34" charset="0"/>
            </a:endParaRPr>
          </a:p>
        </p:txBody>
      </p:sp>
      <p:sp>
        <p:nvSpPr>
          <p:cNvPr id="6" name="Text 2"/>
          <p:cNvSpPr/>
          <p:nvPr/>
        </p:nvSpPr>
        <p:spPr>
          <a:xfrm>
            <a:off x="3462337" y="1871901"/>
            <a:ext cx="2134910" cy="266819"/>
          </a:xfrm>
          <a:prstGeom prst="rect">
            <a:avLst/>
          </a:prstGeom>
          <a:noFill/>
          <a:ln/>
        </p:spPr>
        <p:txBody>
          <a:bodyPr wrap="none" rtlCol="0" anchor="t"/>
          <a:lstStyle/>
          <a:p>
            <a:pPr marL="0" indent="0" algn="ctr" rtl="1">
              <a:lnSpc>
                <a:spcPts val="2101"/>
              </a:lnSpc>
              <a:buNone/>
            </a:pPr>
            <a:r>
              <a:rPr lang="en-US" sz="1681" b="1" dirty="0">
                <a:solidFill>
                  <a:srgbClr val="396AF1"/>
                </a:solidFill>
                <a:latin typeface="Arial" panose="020B0604020202020204" pitchFamily="34" charset="0"/>
                <a:ea typeface="Barlow" pitchFamily="34" charset="-122"/>
                <a:cs typeface="Arial" panose="020B0604020202020204" pitchFamily="34" charset="0"/>
              </a:rPr>
              <a:t>بروزرسانی دانش</a:t>
            </a:r>
            <a:endParaRPr lang="en-US" sz="1681" dirty="0">
              <a:latin typeface="Arial" panose="020B0604020202020204" pitchFamily="34" charset="0"/>
              <a:cs typeface="Arial" panose="020B0604020202020204" pitchFamily="34" charset="0"/>
            </a:endParaRPr>
          </a:p>
        </p:txBody>
      </p:sp>
      <p:sp>
        <p:nvSpPr>
          <p:cNvPr id="7" name="Text 3"/>
          <p:cNvSpPr/>
          <p:nvPr/>
        </p:nvSpPr>
        <p:spPr>
          <a:xfrm>
            <a:off x="3258860" y="2235994"/>
            <a:ext cx="2541984" cy="486728"/>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این روش با بهره‌گیری از اطلاعات پیشین و جدید به بروزرسانی دانش می‌پردازد</a:t>
            </a:r>
            <a:endParaRPr lang="en-US" sz="1278" dirty="0">
              <a:latin typeface="Arial" panose="020B0604020202020204" pitchFamily="34" charset="0"/>
              <a:cs typeface="Arial" panose="020B0604020202020204" pitchFamily="34" charset="0"/>
            </a:endParaRPr>
          </a:p>
        </p:txBody>
      </p:sp>
      <p:sp>
        <p:nvSpPr>
          <p:cNvPr id="8" name="Text 4"/>
          <p:cNvSpPr/>
          <p:nvPr/>
        </p:nvSpPr>
        <p:spPr>
          <a:xfrm>
            <a:off x="3258860" y="2819995"/>
            <a:ext cx="2541984" cy="1703546"/>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این روش به کار می‌رود تا در فرآیند تصمیم‌گیری و استنتاج، داده‌ها و اطلاعات جدید را به دانش قبلی اضافه کند و بر اساس آن‌ها تصمیمات بهتری اتخاذ شود. با این روش، امکان بهبود عملکرد سیستم‌ها و افزایش دقت در تصمیم‌گیری وجود دارد</a:t>
            </a:r>
            <a:endParaRPr lang="en-US" sz="1278" dirty="0">
              <a:latin typeface="Arial" panose="020B0604020202020204" pitchFamily="34" charset="0"/>
              <a:cs typeface="Arial" panose="020B0604020202020204" pitchFamily="34" charset="0"/>
            </a:endParaRPr>
          </a:p>
        </p:txBody>
      </p:sp>
      <p:sp>
        <p:nvSpPr>
          <p:cNvPr id="10" name="Text 5"/>
          <p:cNvSpPr/>
          <p:nvPr/>
        </p:nvSpPr>
        <p:spPr>
          <a:xfrm>
            <a:off x="6247686" y="1871901"/>
            <a:ext cx="2134910" cy="266819"/>
          </a:xfrm>
          <a:prstGeom prst="rect">
            <a:avLst/>
          </a:prstGeom>
          <a:noFill/>
          <a:ln/>
        </p:spPr>
        <p:txBody>
          <a:bodyPr wrap="none" rtlCol="0" anchor="t"/>
          <a:lstStyle/>
          <a:p>
            <a:pPr marL="0" indent="0" algn="ctr" rtl="1">
              <a:lnSpc>
                <a:spcPts val="2101"/>
              </a:lnSpc>
              <a:buNone/>
            </a:pPr>
            <a:r>
              <a:rPr lang="en-US" sz="1681" b="1" dirty="0">
                <a:solidFill>
                  <a:srgbClr val="396AF1"/>
                </a:solidFill>
                <a:latin typeface="Arial" panose="020B0604020202020204" pitchFamily="34" charset="0"/>
                <a:ea typeface="Barlow" pitchFamily="34" charset="-122"/>
                <a:cs typeface="Arial" panose="020B0604020202020204" pitchFamily="34" charset="0"/>
              </a:rPr>
              <a:t>محاسبه احتمالات</a:t>
            </a:r>
            <a:endParaRPr lang="en-US" sz="1681" dirty="0">
              <a:latin typeface="Arial" panose="020B0604020202020204" pitchFamily="34" charset="0"/>
              <a:cs typeface="Arial" panose="020B0604020202020204" pitchFamily="34" charset="0"/>
            </a:endParaRPr>
          </a:p>
        </p:txBody>
      </p:sp>
      <p:sp>
        <p:nvSpPr>
          <p:cNvPr id="11" name="Text 6"/>
          <p:cNvSpPr/>
          <p:nvPr/>
        </p:nvSpPr>
        <p:spPr>
          <a:xfrm>
            <a:off x="6044208" y="2235994"/>
            <a:ext cx="2541984" cy="486728"/>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استنتاج بیزین به محاسبه احتمالات پسین برای فرضیه‌ها می‌پردازد</a:t>
            </a:r>
            <a:endParaRPr lang="en-US" sz="1278" dirty="0">
              <a:latin typeface="Arial" panose="020B0604020202020204" pitchFamily="34" charset="0"/>
              <a:cs typeface="Arial" panose="020B0604020202020204" pitchFamily="34" charset="0"/>
            </a:endParaRPr>
          </a:p>
        </p:txBody>
      </p:sp>
      <p:sp>
        <p:nvSpPr>
          <p:cNvPr id="12" name="Text 7"/>
          <p:cNvSpPr/>
          <p:nvPr/>
        </p:nvSpPr>
        <p:spPr>
          <a:xfrm>
            <a:off x="6044208" y="2819995"/>
            <a:ext cx="2541984" cy="1946910"/>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در روش استنتاج بیزین، با استفاده از داده‌ها و اطلاعات موجود، احتمال پسین برای هر فرضیه محاسبه می‌شود. این روش بر مبنای قانون بیز توسعه یافته است و به ما امکان می‌دهد تا با در اختیار داشتن اطلاعات جدید، به‌روزرسانی احتمالات پیشین را انجام دهیم</a:t>
            </a:r>
            <a:endParaRPr lang="en-US" sz="1278" dirty="0">
              <a:latin typeface="Arial" panose="020B0604020202020204" pitchFamily="34" charset="0"/>
              <a:cs typeface="Arial" panose="020B0604020202020204" pitchFamily="34" charset="0"/>
            </a:endParaRPr>
          </a:p>
        </p:txBody>
      </p:sp>
      <p:sp>
        <p:nvSpPr>
          <p:cNvPr id="13" name="Text 8"/>
          <p:cNvSpPr/>
          <p:nvPr/>
        </p:nvSpPr>
        <p:spPr>
          <a:xfrm>
            <a:off x="6044208" y="4864179"/>
            <a:ext cx="2541984" cy="1946910"/>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با استفاده از استنتاج بیزین، می‌توانیم به صورت کمی و کیفی به سوالاتی مانند "احتمال اینکه یک فرضیه درست باشد" یا "احتمال وقوع یک رویداد در آینده" پاسخ دهیم. این روش متداول در زمینه‌های مختلفی از جمله هوش مصنوعی، آمار و احتمالات، علوم رایانه و پزشکی استفاده می‌شود</a:t>
            </a:r>
            <a:endParaRPr lang="en-US" sz="1278" dirty="0">
              <a:latin typeface="Arial" panose="020B0604020202020204" pitchFamily="34" charset="0"/>
              <a:cs typeface="Arial" panose="020B0604020202020204" pitchFamily="34" charset="0"/>
            </a:endParaRPr>
          </a:p>
        </p:txBody>
      </p:sp>
      <p:sp>
        <p:nvSpPr>
          <p:cNvPr id="15" name="Text 9"/>
          <p:cNvSpPr/>
          <p:nvPr/>
        </p:nvSpPr>
        <p:spPr>
          <a:xfrm>
            <a:off x="9033034" y="1871901"/>
            <a:ext cx="2134910" cy="266819"/>
          </a:xfrm>
          <a:prstGeom prst="rect">
            <a:avLst/>
          </a:prstGeom>
          <a:noFill/>
          <a:ln/>
        </p:spPr>
        <p:txBody>
          <a:bodyPr wrap="none" rtlCol="0" anchor="t"/>
          <a:lstStyle/>
          <a:p>
            <a:pPr marL="0" indent="0" algn="ctr" rtl="1">
              <a:lnSpc>
                <a:spcPts val="2101"/>
              </a:lnSpc>
              <a:buNone/>
            </a:pPr>
            <a:r>
              <a:rPr lang="en-US" sz="1681" b="1" dirty="0">
                <a:solidFill>
                  <a:srgbClr val="396AF1"/>
                </a:solidFill>
                <a:latin typeface="Arial" panose="020B0604020202020204" pitchFamily="34" charset="0"/>
                <a:ea typeface="Barlow" pitchFamily="34" charset="-122"/>
                <a:cs typeface="Arial" panose="020B0604020202020204" pitchFamily="34" charset="0"/>
              </a:rPr>
              <a:t>تصمیم‌گیری</a:t>
            </a:r>
            <a:endParaRPr lang="en-US" sz="1681" dirty="0">
              <a:latin typeface="Arial" panose="020B0604020202020204" pitchFamily="34" charset="0"/>
              <a:cs typeface="Arial" panose="020B0604020202020204" pitchFamily="34" charset="0"/>
            </a:endParaRPr>
          </a:p>
        </p:txBody>
      </p:sp>
      <p:sp>
        <p:nvSpPr>
          <p:cNvPr id="16" name="Text 10"/>
          <p:cNvSpPr/>
          <p:nvPr/>
        </p:nvSpPr>
        <p:spPr>
          <a:xfrm>
            <a:off x="8829556" y="2235994"/>
            <a:ext cx="2541984" cy="486728"/>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این روش به تصمیم‌گیری بهینه با در نظر گرفتن اطلاعات موجود کمک می‌کند</a:t>
            </a:r>
            <a:endParaRPr lang="en-US" sz="1278" dirty="0">
              <a:latin typeface="Arial" panose="020B0604020202020204" pitchFamily="34" charset="0"/>
              <a:cs typeface="Arial" panose="020B0604020202020204" pitchFamily="34" charset="0"/>
            </a:endParaRPr>
          </a:p>
        </p:txBody>
      </p:sp>
      <p:sp>
        <p:nvSpPr>
          <p:cNvPr id="17" name="Text 11"/>
          <p:cNvSpPr/>
          <p:nvPr/>
        </p:nvSpPr>
        <p:spPr>
          <a:xfrm>
            <a:off x="8829556" y="2819995"/>
            <a:ext cx="2541984" cy="2677001"/>
          </a:xfrm>
          <a:prstGeom prst="rect">
            <a:avLst/>
          </a:prstGeom>
          <a:noFill/>
          <a:ln/>
        </p:spPr>
        <p:txBody>
          <a:bodyPr wrap="square" rtlCol="0" anchor="t"/>
          <a:lstStyle/>
          <a:p>
            <a:pPr marL="0" indent="0" algn="ct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در حوزه هوش مصنوعی، استنتاج بیزین یکی از روش‌های مهم است که در فرآیند تصمیم‌گیری استفاده می‌شود. با استفاده از این روش، اطلاعات موجود در دسترس و داده‌های جمع‌آوری شده برای بهینه‌سازی فرآیند تصمیم‌گیری مورد استفاده قرار می‌گیرد. مزیت اصلی استنتاج بیزین این است که به ما اجازه می‌دهد تا با در نظر گرفتن احتمالات پیشین و اطلاعات جدید، به صورت منطقی و بهینه تصمیم‌هایی را بگیریم</a:t>
            </a:r>
            <a:endParaRPr lang="en-US" sz="1278" dirty="0">
              <a:latin typeface="Arial" panose="020B0604020202020204" pitchFamily="34" charset="0"/>
              <a:cs typeface="Arial" panose="020B0604020202020204" pitchFamily="34" charset="0"/>
            </a:endParaRPr>
          </a:p>
        </p:txBody>
      </p:sp>
      <p:sp>
        <p:nvSpPr>
          <p:cNvPr id="18" name="Text 12"/>
          <p:cNvSpPr/>
          <p:nvPr/>
        </p:nvSpPr>
        <p:spPr>
          <a:xfrm>
            <a:off x="8829556" y="5594271"/>
            <a:ext cx="2541984" cy="2190274"/>
          </a:xfrm>
          <a:prstGeom prst="rect">
            <a:avLst/>
          </a:prstGeom>
          <a:noFill/>
          <a:ln/>
        </p:spPr>
        <p:txBody>
          <a:bodyPr wrap="square" rtlCol="0" anchor="t"/>
          <a:lstStyle/>
          <a:p>
            <a:pPr marL="0" indent="0" algn="r" rtl="1">
              <a:lnSpc>
                <a:spcPts val="1916"/>
              </a:lnSpc>
              <a:buNone/>
            </a:pPr>
            <a:r>
              <a:rPr lang="en-US" sz="1278" dirty="0">
                <a:solidFill>
                  <a:srgbClr val="272525"/>
                </a:solidFill>
                <a:latin typeface="Arial" panose="020B0604020202020204" pitchFamily="34" charset="0"/>
                <a:ea typeface="Montserrat" pitchFamily="34" charset="-122"/>
                <a:cs typeface="Arial" panose="020B0604020202020204" pitchFamily="34" charset="0"/>
              </a:rPr>
              <a:t>برای استفاده از استنتاج بیزین، ابتدا باید احتمالات پیشین را مشخص کنیم. سپس با در نظر گرفتن داده‌ها و اطلاعات جدید، می‌توانیم احتمالات پسین را برای هر فرضیه محاسبه کنیم. این روش می‌تواند در تصمیم‌گیری‌های مختلف، مانند تشخیص بیماری‌ها، تحلیل رفتار مشتریان و پیش‌بینی رویدادها، بسیار مفید باشد</a:t>
            </a:r>
            <a:endParaRPr lang="en-US" sz="1278" dirty="0">
              <a:latin typeface="Arial" panose="020B0604020202020204" pitchFamily="34" charset="0"/>
              <a:cs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4158615" y="736283"/>
            <a:ext cx="6313170" cy="730806"/>
          </a:xfrm>
          <a:prstGeom prst="rect">
            <a:avLst/>
          </a:prstGeom>
          <a:noFill/>
          <a:ln/>
        </p:spPr>
        <p:txBody>
          <a:bodyPr wrap="none" rtlCol="0" anchor="t"/>
          <a:lstStyle/>
          <a:p>
            <a:pPr marL="0" indent="0" algn="ctr" rtl="1">
              <a:lnSpc>
                <a:spcPts val="5755"/>
              </a:lnSpc>
              <a:buNone/>
            </a:pPr>
            <a:r>
              <a:rPr lang="en-US" sz="4604" b="1" dirty="0">
                <a:solidFill>
                  <a:srgbClr val="396AF1"/>
                </a:solidFill>
                <a:latin typeface="Arial" panose="020B0604020202020204" pitchFamily="34" charset="0"/>
                <a:ea typeface="Barlow" pitchFamily="34" charset="-122"/>
                <a:cs typeface="Arial" panose="020B0604020202020204" pitchFamily="34" charset="0"/>
              </a:rPr>
              <a:t>فرمول ریاضی استنتاج بیزین</a:t>
            </a:r>
            <a:endParaRPr lang="en-US" sz="4604" dirty="0">
              <a:latin typeface="Arial" panose="020B0604020202020204" pitchFamily="34" charset="0"/>
              <a:cs typeface="Arial" panose="020B0604020202020204" pitchFamily="34" charset="0"/>
            </a:endParaRPr>
          </a:p>
        </p:txBody>
      </p:sp>
      <p:sp>
        <p:nvSpPr>
          <p:cNvPr id="5" name="Text 2"/>
          <p:cNvSpPr/>
          <p:nvPr/>
        </p:nvSpPr>
        <p:spPr>
          <a:xfrm>
            <a:off x="1760220" y="1911429"/>
            <a:ext cx="11109960" cy="666512"/>
          </a:xfrm>
          <a:prstGeom prst="rect">
            <a:avLst/>
          </a:prstGeom>
          <a:noFill/>
          <a:ln/>
        </p:spPr>
        <p:txBody>
          <a:bodyPr wrap="square" rtlCol="0" anchor="t"/>
          <a:lstStyle/>
          <a:p>
            <a:pPr marL="0" indent="0" algn="ctr" rtl="1">
              <a:lnSpc>
                <a:spcPts val="2624"/>
              </a:lnSpc>
              <a:buNone/>
            </a:pPr>
            <a:r>
              <a:rPr lang="en-US" sz="1750" dirty="0">
                <a:solidFill>
                  <a:srgbClr val="272525"/>
                </a:solidFill>
                <a:latin typeface="Arial" panose="020B0604020202020204" pitchFamily="34" charset="0"/>
                <a:ea typeface="Montserrat" pitchFamily="34" charset="-122"/>
                <a:cs typeface="Arial" panose="020B0604020202020204" pitchFamily="34" charset="0"/>
              </a:rPr>
              <a:t>استنتاج بیزین یک روش احتمالی برای استدلال و تصمیم‌گیری در هوش مصنوعی است. این روش بر اساس نظریه احتمالات و قضیه بیز، احتمال وقوع یک رویداد را با توجه به اطلاعات قبلی و شواهد جدید به‌روزرسانی می‌کند</a:t>
            </a:r>
            <a:endParaRPr lang="en-US" sz="1750" dirty="0">
              <a:latin typeface="Arial" panose="020B0604020202020204" pitchFamily="34" charset="0"/>
              <a:cs typeface="Arial" panose="020B0604020202020204" pitchFamily="34" charset="0"/>
            </a:endParaRPr>
          </a:p>
        </p:txBody>
      </p:sp>
      <p:sp>
        <p:nvSpPr>
          <p:cNvPr id="6" name="Text 3"/>
          <p:cNvSpPr/>
          <p:nvPr/>
        </p:nvSpPr>
        <p:spPr>
          <a:xfrm>
            <a:off x="1760220" y="2827853"/>
            <a:ext cx="11109960" cy="333256"/>
          </a:xfrm>
          <a:prstGeom prst="rect">
            <a:avLst/>
          </a:prstGeom>
          <a:noFill/>
          <a:ln/>
        </p:spPr>
        <p:txBody>
          <a:bodyPr wrap="none" rtlCol="0" anchor="t"/>
          <a:lstStyle/>
          <a:p>
            <a:pPr marL="0" indent="0" algn="ctr" rtl="1">
              <a:lnSpc>
                <a:spcPts val="2624"/>
              </a:lnSpc>
              <a:buNone/>
            </a:pPr>
            <a:r>
              <a:rPr lang="en-US" sz="1750" dirty="0">
                <a:solidFill>
                  <a:srgbClr val="272525"/>
                </a:solidFill>
                <a:latin typeface="Arial" panose="020B0604020202020204" pitchFamily="34" charset="0"/>
                <a:ea typeface="Montserrat" pitchFamily="34" charset="-122"/>
                <a:cs typeface="Arial" panose="020B0604020202020204" pitchFamily="34" charset="0"/>
              </a:rPr>
              <a:t>:فرمول ریاضی استنتاج بیزین به شکل زیر است</a:t>
            </a:r>
            <a:endParaRPr lang="en-US" sz="1750" dirty="0">
              <a:latin typeface="Arial" panose="020B0604020202020204" pitchFamily="34" charset="0"/>
              <a:cs typeface="Arial" panose="020B0604020202020204" pitchFamily="34" charset="0"/>
            </a:endParaRPr>
          </a:p>
        </p:txBody>
      </p:sp>
      <p:sp>
        <p:nvSpPr>
          <p:cNvPr id="7" name="Text 4"/>
          <p:cNvSpPr/>
          <p:nvPr/>
        </p:nvSpPr>
        <p:spPr>
          <a:xfrm>
            <a:off x="2093476" y="3660934"/>
            <a:ext cx="10776704" cy="333256"/>
          </a:xfrm>
          <a:prstGeom prst="rect">
            <a:avLst/>
          </a:prstGeom>
          <a:noFill/>
          <a:ln/>
        </p:spPr>
        <p:txBody>
          <a:bodyPr wrap="none" rtlCol="0" anchor="t"/>
          <a:lstStyle/>
          <a:p>
            <a:pPr marL="0" indent="0" algn="ctr" rtl="1">
              <a:lnSpc>
                <a:spcPts val="2624"/>
              </a:lnSpc>
              <a:buNone/>
            </a:pPr>
            <a:r>
              <a:rPr lang="en-US" sz="1750" dirty="0">
                <a:solidFill>
                  <a:srgbClr val="272525"/>
                </a:solidFill>
                <a:latin typeface="Arial" panose="020B0604020202020204" pitchFamily="34" charset="0"/>
                <a:ea typeface="Montserrat" pitchFamily="34" charset="-122"/>
                <a:cs typeface="Arial" panose="020B0604020202020204" pitchFamily="34" charset="0"/>
              </a:rPr>
              <a:t>P(H|E) = P(H) * P(E|H) / P(E)</a:t>
            </a:r>
            <a:endParaRPr lang="en-US" sz="1750" dirty="0">
              <a:latin typeface="Arial" panose="020B0604020202020204" pitchFamily="34" charset="0"/>
              <a:cs typeface="Arial" panose="020B0604020202020204" pitchFamily="34" charset="0"/>
            </a:endParaRPr>
          </a:p>
        </p:txBody>
      </p:sp>
      <p:sp>
        <p:nvSpPr>
          <p:cNvPr id="8" name="Shape 5"/>
          <p:cNvSpPr/>
          <p:nvPr/>
        </p:nvSpPr>
        <p:spPr>
          <a:xfrm>
            <a:off x="1760220" y="3411022"/>
            <a:ext cx="99893" cy="833080"/>
          </a:xfrm>
          <a:prstGeom prst="rect">
            <a:avLst/>
          </a:prstGeom>
          <a:solidFill>
            <a:srgbClr val="4B54FF"/>
          </a:solidFill>
          <a:ln/>
        </p:spPr>
      </p:sp>
      <p:sp>
        <p:nvSpPr>
          <p:cNvPr id="9" name="Text 6"/>
          <p:cNvSpPr/>
          <p:nvPr/>
        </p:nvSpPr>
        <p:spPr>
          <a:xfrm>
            <a:off x="1760220" y="4494014"/>
            <a:ext cx="11109960" cy="666512"/>
          </a:xfrm>
          <a:prstGeom prst="rect">
            <a:avLst/>
          </a:prstGeom>
          <a:noFill/>
          <a:ln/>
        </p:spPr>
        <p:txBody>
          <a:bodyPr wrap="square" rtlCol="0" anchor="t"/>
          <a:lstStyle/>
          <a:p>
            <a:pPr marL="0" indent="0" algn="ctr" rtl="1">
              <a:lnSpc>
                <a:spcPts val="2624"/>
              </a:lnSpc>
              <a:buNone/>
            </a:pPr>
            <a:r>
              <a:rPr lang="en-US" sz="1750" dirty="0">
                <a:solidFill>
                  <a:srgbClr val="272525"/>
                </a:solidFill>
                <a:latin typeface="Arial" panose="020B0604020202020204" pitchFamily="34" charset="0"/>
                <a:ea typeface="Montserrat" pitchFamily="34" charset="-122"/>
                <a:cs typeface="Arial" panose="020B0604020202020204" pitchFamily="34" charset="0"/>
              </a:rPr>
              <a:t>این فرمول بیان می‌کند که احتمال وقوع یک فرضیه (H) با توجه به شواهد (E) از طریق ترکیب احتمال پیشین (P(H)) و احتمال شواهد با توجه به فرضیه (P(E|H)) محاسبه می‌شود. برای محاسبه احتمال وقوع شواهد (P(E))، از فرمول زیر استفاده می‌شود</a:t>
            </a:r>
            <a:endParaRPr lang="en-US" sz="1750" dirty="0">
              <a:latin typeface="Arial" panose="020B0604020202020204" pitchFamily="34" charset="0"/>
              <a:cs typeface="Arial" panose="020B0604020202020204" pitchFamily="34" charset="0"/>
            </a:endParaRPr>
          </a:p>
        </p:txBody>
      </p:sp>
      <p:sp>
        <p:nvSpPr>
          <p:cNvPr id="10" name="Text 7"/>
          <p:cNvSpPr/>
          <p:nvPr/>
        </p:nvSpPr>
        <p:spPr>
          <a:xfrm>
            <a:off x="2093476" y="5660350"/>
            <a:ext cx="10776704" cy="333256"/>
          </a:xfrm>
          <a:prstGeom prst="rect">
            <a:avLst/>
          </a:prstGeom>
          <a:noFill/>
          <a:ln/>
        </p:spPr>
        <p:txBody>
          <a:bodyPr wrap="none" rtlCol="0" anchor="t"/>
          <a:lstStyle/>
          <a:p>
            <a:pPr marL="0" indent="0" algn="ctr" rtl="1">
              <a:lnSpc>
                <a:spcPts val="2624"/>
              </a:lnSpc>
              <a:buNone/>
            </a:pPr>
            <a:r>
              <a:rPr lang="en-US" sz="1750" dirty="0">
                <a:solidFill>
                  <a:srgbClr val="272525"/>
                </a:solidFill>
                <a:latin typeface="Arial" panose="020B0604020202020204" pitchFamily="34" charset="0"/>
                <a:ea typeface="Montserrat" pitchFamily="34" charset="-122"/>
                <a:cs typeface="Arial" panose="020B0604020202020204" pitchFamily="34" charset="0"/>
              </a:rPr>
              <a:t>P(E) = P(H1) * P(E|H1) + P(H2) * P(E|H2) + ... + P(Hn) * P(E|Hn)</a:t>
            </a:r>
            <a:endParaRPr lang="en-US" sz="1750" dirty="0">
              <a:latin typeface="Arial" panose="020B0604020202020204" pitchFamily="34" charset="0"/>
              <a:cs typeface="Arial" panose="020B0604020202020204" pitchFamily="34" charset="0"/>
            </a:endParaRPr>
          </a:p>
        </p:txBody>
      </p:sp>
      <p:sp>
        <p:nvSpPr>
          <p:cNvPr id="11" name="Shape 8"/>
          <p:cNvSpPr/>
          <p:nvPr/>
        </p:nvSpPr>
        <p:spPr>
          <a:xfrm>
            <a:off x="1760220" y="5410438"/>
            <a:ext cx="99893" cy="833080"/>
          </a:xfrm>
          <a:prstGeom prst="rect">
            <a:avLst/>
          </a:prstGeom>
          <a:solidFill>
            <a:srgbClr val="4B54FF"/>
          </a:solidFill>
          <a:ln/>
        </p:spPr>
      </p:sp>
      <p:sp>
        <p:nvSpPr>
          <p:cNvPr id="12" name="Text 9"/>
          <p:cNvSpPr/>
          <p:nvPr/>
        </p:nvSpPr>
        <p:spPr>
          <a:xfrm>
            <a:off x="1760220" y="6493431"/>
            <a:ext cx="11109960" cy="999768"/>
          </a:xfrm>
          <a:prstGeom prst="rect">
            <a:avLst/>
          </a:prstGeom>
          <a:noFill/>
          <a:ln/>
        </p:spPr>
        <p:txBody>
          <a:bodyPr wrap="square" rtlCol="0" anchor="t"/>
          <a:lstStyle/>
          <a:p>
            <a:pPr marL="0" indent="0" algn="ctr" rtl="1">
              <a:lnSpc>
                <a:spcPts val="2624"/>
              </a:lnSpc>
              <a:buNone/>
            </a:pPr>
            <a:r>
              <a:rPr lang="en-US" sz="1750" dirty="0">
                <a:solidFill>
                  <a:srgbClr val="272525"/>
                </a:solidFill>
                <a:latin typeface="Arial" panose="020B0604020202020204" pitchFamily="34" charset="0"/>
                <a:ea typeface="Montserrat" pitchFamily="34" charset="-122"/>
                <a:cs typeface="Arial" panose="020B0604020202020204" pitchFamily="34" charset="0"/>
              </a:rPr>
              <a:t>در این فرمول، H1 تا Hn فرضیات مختلف هستند و P(E|Hi) احتمال وقوع شواهد با توجه به هر یک از فرضیات است. با محاسبه احتمال شواهد و استفاده از فرمول استنتاج بیزین، می‌توان احتمال وقوع یک فرضیه را با داشتن شواهد جدید به‌روزرسانی کرد و تصمیم‌گیری مناسبی را انجام داد</a:t>
            </a:r>
            <a:endParaRPr lang="en-US" sz="1750" dirty="0">
              <a:latin typeface="Arial" panose="020B0604020202020204" pitchFamily="34" charset="0"/>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744307"/>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744307"/>
          </a:xfrm>
          <a:prstGeom prst="rect">
            <a:avLst/>
          </a:prstGeom>
        </p:spPr>
      </p:pic>
      <p:sp>
        <p:nvSpPr>
          <p:cNvPr id="5" name="Shape 1"/>
          <p:cNvSpPr/>
          <p:nvPr/>
        </p:nvSpPr>
        <p:spPr>
          <a:xfrm>
            <a:off x="0" y="0"/>
            <a:ext cx="14630400" cy="8744307"/>
          </a:xfrm>
          <a:prstGeom prst="rect">
            <a:avLst/>
          </a:prstGeom>
          <a:solidFill>
            <a:srgbClr val="EEEFF5">
              <a:alpha val="85000"/>
            </a:srgbClr>
          </a:solidFill>
          <a:ln/>
        </p:spPr>
      </p:sp>
      <p:sp>
        <p:nvSpPr>
          <p:cNvPr id="6" name="Text 2"/>
          <p:cNvSpPr/>
          <p:nvPr/>
        </p:nvSpPr>
        <p:spPr>
          <a:xfrm>
            <a:off x="5268635" y="427673"/>
            <a:ext cx="4093131" cy="511612"/>
          </a:xfrm>
          <a:prstGeom prst="rect">
            <a:avLst/>
          </a:prstGeom>
          <a:noFill/>
          <a:ln/>
        </p:spPr>
        <p:txBody>
          <a:bodyPr wrap="none" rtlCol="0" anchor="t"/>
          <a:lstStyle/>
          <a:p>
            <a:pPr marL="0" indent="0" algn="ctr" rtl="1">
              <a:lnSpc>
                <a:spcPts val="4029"/>
              </a:lnSpc>
              <a:buNone/>
            </a:pPr>
            <a:r>
              <a:rPr lang="en-US" sz="3223" b="1" dirty="0">
                <a:solidFill>
                  <a:srgbClr val="396AF1"/>
                </a:solidFill>
                <a:latin typeface="Arial" panose="020B0604020202020204" pitchFamily="34" charset="0"/>
                <a:ea typeface="Barlow" pitchFamily="34" charset="-122"/>
                <a:cs typeface="Arial" panose="020B0604020202020204" pitchFamily="34" charset="0"/>
              </a:rPr>
              <a:t>زنجیره مارکف مونت کارلو</a:t>
            </a:r>
            <a:endParaRPr lang="en-US" sz="3223" dirty="0">
              <a:latin typeface="Arial" panose="020B0604020202020204" pitchFamily="34" charset="0"/>
              <a:cs typeface="Arial" panose="020B0604020202020204" pitchFamily="34" charset="0"/>
            </a:endParaRPr>
          </a:p>
        </p:txBody>
      </p:sp>
      <p:pic>
        <p:nvPicPr>
          <p:cNvPr id="7" name="Image 2" descr="preencoded.png"/>
          <p:cNvPicPr>
            <a:picLocks noChangeAspect="1"/>
          </p:cNvPicPr>
          <p:nvPr/>
        </p:nvPicPr>
        <p:blipFill>
          <a:blip r:embed="rId5"/>
          <a:stretch>
            <a:fillRect/>
          </a:stretch>
        </p:blipFill>
        <p:spPr>
          <a:xfrm>
            <a:off x="3426738" y="1172528"/>
            <a:ext cx="2592229" cy="622102"/>
          </a:xfrm>
          <a:prstGeom prst="rect">
            <a:avLst/>
          </a:prstGeom>
        </p:spPr>
      </p:pic>
      <p:sp>
        <p:nvSpPr>
          <p:cNvPr id="8" name="Text 3"/>
          <p:cNvSpPr/>
          <p:nvPr/>
        </p:nvSpPr>
        <p:spPr>
          <a:xfrm>
            <a:off x="3699510" y="2027872"/>
            <a:ext cx="2046565" cy="255746"/>
          </a:xfrm>
          <a:prstGeom prst="rect">
            <a:avLst/>
          </a:prstGeom>
          <a:noFill/>
          <a:ln/>
        </p:spPr>
        <p:txBody>
          <a:bodyPr wrap="none" rtlCol="0" anchor="t"/>
          <a:lstStyle/>
          <a:p>
            <a:pPr marL="0" indent="0" algn="ctr" rtl="1">
              <a:lnSpc>
                <a:spcPts val="2014"/>
              </a:lnSpc>
              <a:buNone/>
            </a:pPr>
            <a:r>
              <a:rPr lang="en-US" sz="1611" b="1" dirty="0">
                <a:solidFill>
                  <a:srgbClr val="396AF1"/>
                </a:solidFill>
                <a:latin typeface="Arial" panose="020B0604020202020204" pitchFamily="34" charset="0"/>
                <a:ea typeface="Barlow" pitchFamily="34" charset="-122"/>
                <a:cs typeface="Arial" panose="020B0604020202020204" pitchFamily="34" charset="0"/>
              </a:rPr>
              <a:t>نمونه‌گیری</a:t>
            </a:r>
            <a:endParaRPr lang="en-US" sz="1611" dirty="0">
              <a:latin typeface="Arial" panose="020B0604020202020204" pitchFamily="34" charset="0"/>
              <a:cs typeface="Arial" panose="020B0604020202020204" pitchFamily="34" charset="0"/>
            </a:endParaRPr>
          </a:p>
        </p:txBody>
      </p:sp>
      <p:sp>
        <p:nvSpPr>
          <p:cNvPr id="9" name="Text 4"/>
          <p:cNvSpPr/>
          <p:nvPr/>
        </p:nvSpPr>
        <p:spPr>
          <a:xfrm>
            <a:off x="3582233" y="2376845"/>
            <a:ext cx="2281238" cy="466487"/>
          </a:xfrm>
          <a:prstGeom prst="rect">
            <a:avLst/>
          </a:prstGeom>
          <a:noFill/>
          <a:ln/>
        </p:spPr>
        <p:txBody>
          <a:bodyPr wrap="square" rtlCol="0" anchor="t"/>
          <a:lstStyle/>
          <a:p>
            <a:pPr marL="0" indent="0" algn="ctr" rtl="1">
              <a:lnSpc>
                <a:spcPts val="1837"/>
              </a:lnSpc>
              <a:buNone/>
            </a:pPr>
            <a:r>
              <a:rPr lang="en-US" sz="1225" dirty="0">
                <a:solidFill>
                  <a:srgbClr val="272525"/>
                </a:solidFill>
                <a:latin typeface="Arial" panose="020B0604020202020204" pitchFamily="34" charset="0"/>
                <a:ea typeface="Montserrat" pitchFamily="34" charset="-122"/>
                <a:cs typeface="Arial" panose="020B0604020202020204" pitchFamily="34" charset="0"/>
              </a:rPr>
              <a:t>این روش یکی از روش‌های مهم در نمونه‌گیری از فضای پارامترها است</a:t>
            </a:r>
            <a:endParaRPr lang="en-US" sz="1225" dirty="0">
              <a:latin typeface="Arial" panose="020B0604020202020204" pitchFamily="34" charset="0"/>
              <a:cs typeface="Arial" panose="020B0604020202020204" pitchFamily="34" charset="0"/>
            </a:endParaRPr>
          </a:p>
        </p:txBody>
      </p:sp>
      <p:sp>
        <p:nvSpPr>
          <p:cNvPr id="10" name="Text 5"/>
          <p:cNvSpPr/>
          <p:nvPr/>
        </p:nvSpPr>
        <p:spPr>
          <a:xfrm>
            <a:off x="3582233" y="2936558"/>
            <a:ext cx="2281238" cy="2798921"/>
          </a:xfrm>
          <a:prstGeom prst="rect">
            <a:avLst/>
          </a:prstGeom>
          <a:noFill/>
          <a:ln/>
        </p:spPr>
        <p:txBody>
          <a:bodyPr wrap="square" rtlCol="0" anchor="t"/>
          <a:lstStyle/>
          <a:p>
            <a:pPr marL="0" indent="0" algn="ctr" rtl="1">
              <a:lnSpc>
                <a:spcPts val="1837"/>
              </a:lnSpc>
              <a:buNone/>
            </a:pPr>
            <a:r>
              <a:rPr lang="en-US" sz="1225" dirty="0">
                <a:solidFill>
                  <a:srgbClr val="272525"/>
                </a:solidFill>
                <a:latin typeface="Arial" panose="020B0604020202020204" pitchFamily="34" charset="0"/>
                <a:ea typeface="Montserrat" pitchFamily="34" charset="-122"/>
                <a:cs typeface="Arial" panose="020B0604020202020204" pitchFamily="34" charset="0"/>
              </a:rPr>
              <a:t>در حوزه هوش مصنوعی، نمونه‌گیری تصادفی از فضای پارامترها یکی از روش‌های اصلی برای آموزش مدل‌های یادگیری ماشین است. با استفاده از این روش، نمونه‌های تصادفی از داده‌ها برای آموزش مدل استفاده می‌شوند. این روش به ما اجازه می‌دهد تا با در نظر گرفتن اطلاعات موجود در داده‌ها، به صورت دقیق‌تری مدل را آموزش دهیم و بهبود دقت پیش‌بینی‌ها را به دست آوریم</a:t>
            </a:r>
            <a:endParaRPr lang="en-US" sz="1225" dirty="0">
              <a:latin typeface="Arial" panose="020B0604020202020204" pitchFamily="34" charset="0"/>
              <a:cs typeface="Arial" panose="020B0604020202020204" pitchFamily="34" charset="0"/>
            </a:endParaRPr>
          </a:p>
        </p:txBody>
      </p:sp>
      <p:sp>
        <p:nvSpPr>
          <p:cNvPr id="11" name="Text 6"/>
          <p:cNvSpPr/>
          <p:nvPr/>
        </p:nvSpPr>
        <p:spPr>
          <a:xfrm>
            <a:off x="3582233" y="5828705"/>
            <a:ext cx="2281238" cy="2332434"/>
          </a:xfrm>
          <a:prstGeom prst="rect">
            <a:avLst/>
          </a:prstGeom>
          <a:noFill/>
          <a:ln/>
        </p:spPr>
        <p:txBody>
          <a:bodyPr wrap="square" rtlCol="0" anchor="t"/>
          <a:lstStyle/>
          <a:p>
            <a:pPr marL="0" indent="0" algn="ctr" rtl="1">
              <a:lnSpc>
                <a:spcPts val="1837"/>
              </a:lnSpc>
              <a:buNone/>
            </a:pPr>
            <a:r>
              <a:rPr lang="en-US" sz="1225" dirty="0">
                <a:solidFill>
                  <a:srgbClr val="272525"/>
                </a:solidFill>
                <a:latin typeface="Arial" panose="020B0604020202020204" pitchFamily="34" charset="0"/>
                <a:ea typeface="Montserrat" pitchFamily="34" charset="-122"/>
                <a:cs typeface="Arial" panose="020B0604020202020204" pitchFamily="34" charset="0"/>
              </a:rPr>
              <a:t>برای استفاده از نمونه‌گیری تصادفی از فضای پارامترها، باید ابتدا فضای پارامترها را مشخص کنیم. سپس با استفاده از داده‌های جمع‌آوری شده، مدل را با نمونه‌هایی از این فضا آموزش می‌دهیم. این روش در بسیاری از کاربردهای هوش مصنوعی، از جمله پردازش زبان طبیعی، تشخیص تصویر و پردازش گفتار، مورد استفاده قرار می‌گیرد</a:t>
            </a:r>
            <a:endParaRPr lang="en-US" sz="1225" dirty="0">
              <a:latin typeface="Arial" panose="020B0604020202020204" pitchFamily="34" charset="0"/>
              <a:cs typeface="Arial" panose="020B0604020202020204" pitchFamily="34" charset="0"/>
            </a:endParaRPr>
          </a:p>
        </p:txBody>
      </p:sp>
      <p:pic>
        <p:nvPicPr>
          <p:cNvPr id="12" name="Image 3" descr="preencoded.png"/>
          <p:cNvPicPr>
            <a:picLocks noChangeAspect="1"/>
          </p:cNvPicPr>
          <p:nvPr/>
        </p:nvPicPr>
        <p:blipFill>
          <a:blip r:embed="rId6"/>
          <a:stretch>
            <a:fillRect/>
          </a:stretch>
        </p:blipFill>
        <p:spPr>
          <a:xfrm>
            <a:off x="6018967" y="1172528"/>
            <a:ext cx="2592348" cy="622102"/>
          </a:xfrm>
          <a:prstGeom prst="rect">
            <a:avLst/>
          </a:prstGeom>
        </p:spPr>
      </p:pic>
      <p:sp>
        <p:nvSpPr>
          <p:cNvPr id="13" name="Text 7"/>
          <p:cNvSpPr/>
          <p:nvPr/>
        </p:nvSpPr>
        <p:spPr>
          <a:xfrm>
            <a:off x="6291858" y="2027872"/>
            <a:ext cx="2046565" cy="255746"/>
          </a:xfrm>
          <a:prstGeom prst="rect">
            <a:avLst/>
          </a:prstGeom>
          <a:noFill/>
          <a:ln/>
        </p:spPr>
        <p:txBody>
          <a:bodyPr wrap="none" rtlCol="0" anchor="t"/>
          <a:lstStyle/>
          <a:p>
            <a:pPr marL="0" indent="0" algn="ctr" rtl="1">
              <a:lnSpc>
                <a:spcPts val="2014"/>
              </a:lnSpc>
              <a:buNone/>
            </a:pPr>
            <a:r>
              <a:rPr lang="en-US" sz="1611" b="1" dirty="0">
                <a:solidFill>
                  <a:srgbClr val="396AF1"/>
                </a:solidFill>
                <a:latin typeface="Arial" panose="020B0604020202020204" pitchFamily="34" charset="0"/>
                <a:ea typeface="Barlow" pitchFamily="34" charset="-122"/>
                <a:cs typeface="Arial" panose="020B0604020202020204" pitchFamily="34" charset="0"/>
              </a:rPr>
              <a:t>مدل‌سازی</a:t>
            </a:r>
            <a:endParaRPr lang="en-US" sz="1611" dirty="0">
              <a:latin typeface="Arial" panose="020B0604020202020204" pitchFamily="34" charset="0"/>
              <a:cs typeface="Arial" panose="020B0604020202020204" pitchFamily="34" charset="0"/>
            </a:endParaRPr>
          </a:p>
        </p:txBody>
      </p:sp>
      <p:sp>
        <p:nvSpPr>
          <p:cNvPr id="14" name="Text 8"/>
          <p:cNvSpPr/>
          <p:nvPr/>
        </p:nvSpPr>
        <p:spPr>
          <a:xfrm>
            <a:off x="6174462" y="2376845"/>
            <a:ext cx="2281357" cy="466487"/>
          </a:xfrm>
          <a:prstGeom prst="rect">
            <a:avLst/>
          </a:prstGeom>
          <a:noFill/>
          <a:ln/>
        </p:spPr>
        <p:txBody>
          <a:bodyPr wrap="square" rtlCol="0" anchor="t"/>
          <a:lstStyle/>
          <a:p>
            <a:pPr marL="0" indent="0" algn="ctr" rtl="1">
              <a:lnSpc>
                <a:spcPts val="1837"/>
              </a:lnSpc>
              <a:buNone/>
            </a:pPr>
            <a:r>
              <a:rPr lang="en-US" sz="1225" dirty="0">
                <a:solidFill>
                  <a:srgbClr val="272525"/>
                </a:solidFill>
                <a:latin typeface="Arial" panose="020B0604020202020204" pitchFamily="34" charset="0"/>
                <a:ea typeface="Montserrat" pitchFamily="34" charset="-122"/>
                <a:cs typeface="Arial" panose="020B0604020202020204" pitchFamily="34" charset="0"/>
              </a:rPr>
              <a:t>سپس با استفاده از زنجیره مارکف، مدل‌سازی احتمالاتی انجام می‌شود</a:t>
            </a:r>
            <a:endParaRPr lang="en-US" sz="1225" dirty="0">
              <a:latin typeface="Arial" panose="020B0604020202020204" pitchFamily="34" charset="0"/>
              <a:cs typeface="Arial" panose="020B0604020202020204" pitchFamily="34" charset="0"/>
            </a:endParaRPr>
          </a:p>
        </p:txBody>
      </p:sp>
      <p:sp>
        <p:nvSpPr>
          <p:cNvPr id="15" name="Text 9"/>
          <p:cNvSpPr/>
          <p:nvPr/>
        </p:nvSpPr>
        <p:spPr>
          <a:xfrm>
            <a:off x="6174462" y="2936558"/>
            <a:ext cx="2281357" cy="2798921"/>
          </a:xfrm>
          <a:prstGeom prst="rect">
            <a:avLst/>
          </a:prstGeom>
          <a:noFill/>
          <a:ln/>
        </p:spPr>
        <p:txBody>
          <a:bodyPr wrap="square" rtlCol="0" anchor="t"/>
          <a:lstStyle/>
          <a:p>
            <a:pPr marL="0" indent="0" algn="ctr" rtl="1">
              <a:lnSpc>
                <a:spcPts val="1837"/>
              </a:lnSpc>
              <a:buNone/>
            </a:pPr>
            <a:r>
              <a:rPr lang="en-US" sz="1225" dirty="0">
                <a:solidFill>
                  <a:srgbClr val="272525"/>
                </a:solidFill>
                <a:latin typeface="Arial" panose="020B0604020202020204" pitchFamily="34" charset="0"/>
                <a:ea typeface="Montserrat" pitchFamily="34" charset="-122"/>
                <a:cs typeface="Arial" panose="020B0604020202020204" pitchFamily="34" charset="0"/>
              </a:rPr>
              <a:t>زنجیره مارکف یک روش است که در هوش مصنوعی برای مدل‌سازی فرآیندهای تصادفی استفاده می‌شود. با استفاده از زنجیره مارکف، ما می‌توانیم رفتار آینده یک سیستم را بر اساس رفتار گذشته آن سیستم پیش‌بینی کنیم. این روش بر اساس فرضیه مارکف ارائه شده است که بیان می‌کند رفتار آینده یک سیستم تنها به رفتار فعلی آن سیستم وابسته است و اطلاعات گذشته تأثیری بر آن ندارد</a:t>
            </a:r>
            <a:endParaRPr lang="en-US" sz="1225" dirty="0">
              <a:latin typeface="Arial" panose="020B0604020202020204" pitchFamily="34" charset="0"/>
              <a:cs typeface="Arial" panose="020B0604020202020204" pitchFamily="34" charset="0"/>
            </a:endParaRPr>
          </a:p>
        </p:txBody>
      </p:sp>
      <p:sp>
        <p:nvSpPr>
          <p:cNvPr id="16" name="Text 10"/>
          <p:cNvSpPr/>
          <p:nvPr/>
        </p:nvSpPr>
        <p:spPr>
          <a:xfrm>
            <a:off x="6174462" y="5828705"/>
            <a:ext cx="2281357" cy="2332434"/>
          </a:xfrm>
          <a:prstGeom prst="rect">
            <a:avLst/>
          </a:prstGeom>
          <a:noFill/>
          <a:ln/>
        </p:spPr>
        <p:txBody>
          <a:bodyPr wrap="square" rtlCol="0" anchor="t"/>
          <a:lstStyle/>
          <a:p>
            <a:pPr marL="0" indent="0" algn="ctr" rtl="1">
              <a:lnSpc>
                <a:spcPts val="1837"/>
              </a:lnSpc>
              <a:buNone/>
            </a:pPr>
            <a:r>
              <a:rPr lang="en-US" sz="1225" dirty="0">
                <a:solidFill>
                  <a:srgbClr val="272525"/>
                </a:solidFill>
                <a:latin typeface="Arial" panose="020B0604020202020204" pitchFamily="34" charset="0"/>
                <a:ea typeface="Montserrat" pitchFamily="34" charset="-122"/>
                <a:cs typeface="Arial" panose="020B0604020202020204" pitchFamily="34" charset="0"/>
              </a:rPr>
              <a:t>استفاده از زنجیره مارکف در مدل‌سازی احتمالاتی به ما امکان می‌دهد تا با داشتن اطلاعات مربوط به وضعیت فعلی سیستم، احتمالات مربوط به وضعیت‌های آینده را محاسبه کنیم. این روش می‌تواند در بسیاری از کاربردهای هوش مصنوعی کاربرد داشته باشد، از جمله تشخیص الگوها، پیش‌بینی رویدادها و تحلیل داده‌های زمانی</a:t>
            </a:r>
            <a:endParaRPr lang="en-US" sz="1225" dirty="0">
              <a:latin typeface="Arial" panose="020B0604020202020204" pitchFamily="34" charset="0"/>
              <a:cs typeface="Arial" panose="020B0604020202020204" pitchFamily="34" charset="0"/>
            </a:endParaRPr>
          </a:p>
        </p:txBody>
      </p:sp>
      <p:pic>
        <p:nvPicPr>
          <p:cNvPr id="17" name="Image 4" descr="preencoded.png"/>
          <p:cNvPicPr>
            <a:picLocks noChangeAspect="1"/>
          </p:cNvPicPr>
          <p:nvPr/>
        </p:nvPicPr>
        <p:blipFill>
          <a:blip r:embed="rId7"/>
          <a:stretch>
            <a:fillRect/>
          </a:stretch>
        </p:blipFill>
        <p:spPr>
          <a:xfrm>
            <a:off x="8611314" y="1172528"/>
            <a:ext cx="2592348" cy="622102"/>
          </a:xfrm>
          <a:prstGeom prst="rect">
            <a:avLst/>
          </a:prstGeom>
        </p:spPr>
      </p:pic>
      <p:sp>
        <p:nvSpPr>
          <p:cNvPr id="18" name="Text 11"/>
          <p:cNvSpPr/>
          <p:nvPr/>
        </p:nvSpPr>
        <p:spPr>
          <a:xfrm>
            <a:off x="8884206" y="2027872"/>
            <a:ext cx="2046565" cy="255746"/>
          </a:xfrm>
          <a:prstGeom prst="rect">
            <a:avLst/>
          </a:prstGeom>
          <a:noFill/>
          <a:ln/>
        </p:spPr>
        <p:txBody>
          <a:bodyPr wrap="none" rtlCol="0" anchor="t"/>
          <a:lstStyle/>
          <a:p>
            <a:pPr marL="0" indent="0" algn="ctr" rtl="1">
              <a:lnSpc>
                <a:spcPts val="2014"/>
              </a:lnSpc>
              <a:buNone/>
            </a:pPr>
            <a:r>
              <a:rPr lang="en-US" sz="1611" b="1" dirty="0">
                <a:solidFill>
                  <a:srgbClr val="396AF1"/>
                </a:solidFill>
                <a:latin typeface="Arial" panose="020B0604020202020204" pitchFamily="34" charset="0"/>
                <a:ea typeface="Barlow" pitchFamily="34" charset="-122"/>
                <a:cs typeface="Arial" panose="020B0604020202020204" pitchFamily="34" charset="0"/>
              </a:rPr>
              <a:t>تخمین</a:t>
            </a:r>
            <a:endParaRPr lang="en-US" sz="1611" dirty="0">
              <a:latin typeface="Arial" panose="020B0604020202020204" pitchFamily="34" charset="0"/>
              <a:cs typeface="Arial" panose="020B0604020202020204" pitchFamily="34" charset="0"/>
            </a:endParaRPr>
          </a:p>
        </p:txBody>
      </p:sp>
      <p:sp>
        <p:nvSpPr>
          <p:cNvPr id="19" name="Text 12"/>
          <p:cNvSpPr/>
          <p:nvPr/>
        </p:nvSpPr>
        <p:spPr>
          <a:xfrm>
            <a:off x="8766810" y="2376845"/>
            <a:ext cx="2281357" cy="699730"/>
          </a:xfrm>
          <a:prstGeom prst="rect">
            <a:avLst/>
          </a:prstGeom>
          <a:noFill/>
          <a:ln/>
        </p:spPr>
        <p:txBody>
          <a:bodyPr wrap="square" rtlCol="0" anchor="t"/>
          <a:lstStyle/>
          <a:p>
            <a:pPr marL="0" indent="0" algn="ctr" rtl="1">
              <a:lnSpc>
                <a:spcPts val="1837"/>
              </a:lnSpc>
              <a:buNone/>
            </a:pPr>
            <a:r>
              <a:rPr lang="en-US" sz="1225" dirty="0">
                <a:solidFill>
                  <a:srgbClr val="272525"/>
                </a:solidFill>
                <a:latin typeface="Arial" panose="020B0604020202020204" pitchFamily="34" charset="0"/>
                <a:ea typeface="Montserrat" pitchFamily="34" charset="-122"/>
                <a:cs typeface="Arial" panose="020B0604020202020204" pitchFamily="34" charset="0"/>
              </a:rPr>
              <a:t>در نهایت، با تکرار این فرایند، پارامترهای مورد نظر تخمین زده می‌شوند</a:t>
            </a:r>
            <a:endParaRPr lang="en-US" sz="1225" dirty="0">
              <a:latin typeface="Arial" panose="020B0604020202020204" pitchFamily="34" charset="0"/>
              <a:cs typeface="Arial" panose="020B0604020202020204" pitchFamily="34" charset="0"/>
            </a:endParaRPr>
          </a:p>
        </p:txBody>
      </p:sp>
      <p:sp>
        <p:nvSpPr>
          <p:cNvPr id="20" name="Text 13"/>
          <p:cNvSpPr/>
          <p:nvPr/>
        </p:nvSpPr>
        <p:spPr>
          <a:xfrm>
            <a:off x="8766810" y="3169801"/>
            <a:ext cx="2281357" cy="1865948"/>
          </a:xfrm>
          <a:prstGeom prst="rect">
            <a:avLst/>
          </a:prstGeom>
          <a:noFill/>
          <a:ln/>
        </p:spPr>
        <p:txBody>
          <a:bodyPr wrap="square" rtlCol="0" anchor="t"/>
          <a:lstStyle/>
          <a:p>
            <a:pPr marL="0" indent="0" algn="ctr" rtl="1">
              <a:lnSpc>
                <a:spcPts val="1837"/>
              </a:lnSpc>
              <a:buNone/>
            </a:pPr>
            <a:r>
              <a:rPr lang="en-US" sz="1225" dirty="0">
                <a:solidFill>
                  <a:srgbClr val="272525"/>
                </a:solidFill>
                <a:latin typeface="Arial" panose="020B0604020202020204" pitchFamily="34" charset="0"/>
                <a:ea typeface="Montserrat" pitchFamily="34" charset="-122"/>
                <a:cs typeface="Arial" panose="020B0604020202020204" pitchFamily="34" charset="0"/>
              </a:rPr>
              <a:t>این فرایند به‌صورت مداوم انجام می‌شود تا بهبود‌های لازم در تخمین پارامترها اعمال شود. با هر بار تکرار، تخمین بهتری از پارامترها به‌دست می‌آید و دقت مدل‌ها در پیش‌بینی و پردازش داده‌ها افزایش می‌یابد. این روش در تحقیقات علمی و تجزیه و تحلیل داده‌ها بسیار کاربرد دارد</a:t>
            </a:r>
            <a:endParaRPr lang="en-US" sz="1225" dirty="0">
              <a:latin typeface="Arial" panose="020B0604020202020204" pitchFamily="34" charset="0"/>
              <a:cs typeface="Arial" panose="020B0604020202020204" pitchFamily="34" charset="0"/>
            </a:endParaRPr>
          </a:p>
        </p:txBody>
      </p:sp>
      <p:sp>
        <p:nvSpPr>
          <p:cNvPr id="21" name="Text 14"/>
          <p:cNvSpPr/>
          <p:nvPr/>
        </p:nvSpPr>
        <p:spPr>
          <a:xfrm>
            <a:off x="8766810" y="5128974"/>
            <a:ext cx="2281357" cy="2332434"/>
          </a:xfrm>
          <a:prstGeom prst="rect">
            <a:avLst/>
          </a:prstGeom>
          <a:noFill/>
          <a:ln/>
        </p:spPr>
        <p:txBody>
          <a:bodyPr wrap="square" rtlCol="0" anchor="t"/>
          <a:lstStyle/>
          <a:p>
            <a:pPr marL="0" indent="0" algn="ctr" rtl="1">
              <a:lnSpc>
                <a:spcPts val="1837"/>
              </a:lnSpc>
              <a:buNone/>
            </a:pPr>
            <a:r>
              <a:rPr lang="en-US" sz="1225" dirty="0">
                <a:solidFill>
                  <a:srgbClr val="272525"/>
                </a:solidFill>
                <a:latin typeface="Arial" panose="020B0604020202020204" pitchFamily="34" charset="0"/>
                <a:ea typeface="Montserrat" pitchFamily="34" charset="-122"/>
                <a:cs typeface="Arial" panose="020B0604020202020204" pitchFamily="34" charset="0"/>
              </a:rPr>
              <a:t>استفاده از این روش در هوش مصنوعی و یادگیری ماشین به ما امکان می‌دهد تا مدل‌های پیچیده‌تری را آموزش دهیم و به دقت بالاتری در پیش‌بینی و تحلیل داده‌ها برسیم. همچنین، می‌توانیم با استفاده از این روش، مدل‌هایی را آموزش دهیم که بتوانند با تغییرات و تحولات در داده‌ها سازگار شوند و بهبود‌های لازم را در پیش‌بینی و تحلیل داده‌ها اعمال کنند</a:t>
            </a:r>
            <a:endParaRPr lang="en-US" sz="1225" dirty="0">
              <a:latin typeface="Arial" panose="020B0604020202020204" pitchFamily="34" charset="0"/>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5212556" y="787718"/>
            <a:ext cx="4138255" cy="517327"/>
          </a:xfrm>
          <a:prstGeom prst="rect">
            <a:avLst/>
          </a:prstGeom>
          <a:noFill/>
          <a:ln/>
        </p:spPr>
        <p:txBody>
          <a:bodyPr wrap="none" rtlCol="0" anchor="t"/>
          <a:lstStyle/>
          <a:p>
            <a:pPr marL="0" indent="0" algn="ctr" rtl="1">
              <a:lnSpc>
                <a:spcPts val="4073"/>
              </a:lnSpc>
              <a:buNone/>
            </a:pPr>
            <a:r>
              <a:rPr lang="en-US" sz="3259" b="1" dirty="0">
                <a:solidFill>
                  <a:srgbClr val="396AF1"/>
                </a:solidFill>
                <a:latin typeface="Arial" panose="020B0604020202020204" pitchFamily="34" charset="0"/>
                <a:ea typeface="Barlow" pitchFamily="34" charset="-122"/>
                <a:cs typeface="Arial" panose="020B0604020202020204" pitchFamily="34" charset="0"/>
              </a:rPr>
              <a:t>استنتاج تغییرپذیر</a:t>
            </a:r>
            <a:endParaRPr lang="en-US" sz="3259" dirty="0">
              <a:latin typeface="Arial" panose="020B0604020202020204" pitchFamily="34" charset="0"/>
              <a:cs typeface="Arial" panose="020B0604020202020204" pitchFamily="34" charset="0"/>
            </a:endParaRPr>
          </a:p>
        </p:txBody>
      </p:sp>
      <p:sp>
        <p:nvSpPr>
          <p:cNvPr id="6" name="Shape 2"/>
          <p:cNvSpPr/>
          <p:nvPr/>
        </p:nvSpPr>
        <p:spPr>
          <a:xfrm>
            <a:off x="5413057" y="1540907"/>
            <a:ext cx="70723" cy="5900976"/>
          </a:xfrm>
          <a:prstGeom prst="roundRect">
            <a:avLst>
              <a:gd name="adj" fmla="val 133414"/>
            </a:avLst>
          </a:prstGeom>
          <a:solidFill>
            <a:srgbClr val="EEEFF5"/>
          </a:solidFill>
          <a:ln/>
        </p:spPr>
      </p:sp>
      <p:sp>
        <p:nvSpPr>
          <p:cNvPr id="7" name="Shape 3"/>
          <p:cNvSpPr/>
          <p:nvPr/>
        </p:nvSpPr>
        <p:spPr>
          <a:xfrm>
            <a:off x="5625286" y="1859161"/>
            <a:ext cx="550307" cy="70723"/>
          </a:xfrm>
          <a:prstGeom prst="roundRect">
            <a:avLst>
              <a:gd name="adj" fmla="val 133414"/>
            </a:avLst>
          </a:prstGeom>
          <a:solidFill>
            <a:srgbClr val="EEEFF5"/>
          </a:solidFill>
          <a:ln/>
        </p:spPr>
      </p:sp>
      <p:sp>
        <p:nvSpPr>
          <p:cNvPr id="8" name="Shape 4"/>
          <p:cNvSpPr/>
          <p:nvPr/>
        </p:nvSpPr>
        <p:spPr>
          <a:xfrm>
            <a:off x="5271552" y="1717715"/>
            <a:ext cx="353735" cy="353735"/>
          </a:xfrm>
          <a:prstGeom prst="roundRect">
            <a:avLst>
              <a:gd name="adj" fmla="val 26674"/>
            </a:avLst>
          </a:prstGeom>
          <a:solidFill>
            <a:srgbClr val="EEEFF5"/>
          </a:solidFill>
          <a:ln/>
        </p:spPr>
      </p:sp>
      <p:sp>
        <p:nvSpPr>
          <p:cNvPr id="9" name="Text 5"/>
          <p:cNvSpPr/>
          <p:nvPr/>
        </p:nvSpPr>
        <p:spPr>
          <a:xfrm>
            <a:off x="5404425" y="1739384"/>
            <a:ext cx="87987" cy="310277"/>
          </a:xfrm>
          <a:prstGeom prst="rect">
            <a:avLst/>
          </a:prstGeom>
          <a:noFill/>
          <a:ln/>
        </p:spPr>
        <p:txBody>
          <a:bodyPr wrap="none" rtlCol="0" anchor="t"/>
          <a:lstStyle/>
          <a:p>
            <a:pPr marL="0" indent="0" algn="ctr" rtl="1">
              <a:lnSpc>
                <a:spcPts val="2444"/>
              </a:lnSpc>
              <a:buNone/>
            </a:pPr>
            <a:r>
              <a:rPr lang="en-US" sz="1955" b="1" dirty="0">
                <a:solidFill>
                  <a:srgbClr val="396AF1"/>
                </a:solidFill>
                <a:latin typeface="Arial" panose="020B0604020202020204" pitchFamily="34" charset="0"/>
                <a:ea typeface="Barlow" pitchFamily="34" charset="-122"/>
                <a:cs typeface="Arial" panose="020B0604020202020204" pitchFamily="34" charset="0"/>
              </a:rPr>
              <a:t>1</a:t>
            </a:r>
            <a:endParaRPr lang="en-US" sz="1955" dirty="0">
              <a:latin typeface="Arial" panose="020B0604020202020204" pitchFamily="34" charset="0"/>
              <a:cs typeface="Arial" panose="020B0604020202020204" pitchFamily="34" charset="0"/>
            </a:endParaRPr>
          </a:p>
        </p:txBody>
      </p:sp>
      <p:sp>
        <p:nvSpPr>
          <p:cNvPr id="10" name="Text 6"/>
          <p:cNvSpPr/>
          <p:nvPr/>
        </p:nvSpPr>
        <p:spPr>
          <a:xfrm>
            <a:off x="8659773" y="1698069"/>
            <a:ext cx="2069068" cy="258604"/>
          </a:xfrm>
          <a:prstGeom prst="rect">
            <a:avLst/>
          </a:prstGeom>
          <a:noFill/>
          <a:ln/>
        </p:spPr>
        <p:txBody>
          <a:bodyPr wrap="none" rtlCol="0" anchor="t"/>
          <a:lstStyle/>
          <a:p>
            <a:pPr marL="0" indent="0" algn="ctr" rtl="1">
              <a:lnSpc>
                <a:spcPts val="2037"/>
              </a:lnSpc>
              <a:buNone/>
            </a:pPr>
            <a:r>
              <a:rPr lang="en-US" sz="1629" b="1" dirty="0">
                <a:solidFill>
                  <a:srgbClr val="396AF1"/>
                </a:solidFill>
                <a:latin typeface="Arial" panose="020B0604020202020204" pitchFamily="34" charset="0"/>
                <a:ea typeface="Barlow" pitchFamily="34" charset="-122"/>
                <a:cs typeface="Arial" panose="020B0604020202020204" pitchFamily="34" charset="0"/>
              </a:rPr>
              <a:t>بهینه‌سازی</a:t>
            </a:r>
            <a:endParaRPr lang="en-US" sz="1629" dirty="0">
              <a:latin typeface="Arial" panose="020B0604020202020204" pitchFamily="34" charset="0"/>
              <a:cs typeface="Arial" panose="020B0604020202020204" pitchFamily="34" charset="0"/>
            </a:endParaRPr>
          </a:p>
        </p:txBody>
      </p:sp>
      <p:sp>
        <p:nvSpPr>
          <p:cNvPr id="11" name="Text 7"/>
          <p:cNvSpPr/>
          <p:nvPr/>
        </p:nvSpPr>
        <p:spPr>
          <a:xfrm>
            <a:off x="6313289" y="2050971"/>
            <a:ext cx="6762036" cy="235863"/>
          </a:xfrm>
          <a:prstGeom prst="rect">
            <a:avLst/>
          </a:prstGeom>
          <a:noFill/>
          <a:ln/>
        </p:spPr>
        <p:txBody>
          <a:bodyPr wrap="none" rtlCol="0" anchor="t"/>
          <a:lstStyle/>
          <a:p>
            <a:pPr marL="0" indent="0" algn="ctr" rtl="1">
              <a:lnSpc>
                <a:spcPts val="1857"/>
              </a:lnSpc>
              <a:buNone/>
            </a:pPr>
            <a:r>
              <a:rPr lang="en-US" sz="1238" dirty="0">
                <a:solidFill>
                  <a:srgbClr val="272525"/>
                </a:solidFill>
                <a:latin typeface="Arial" panose="020B0604020202020204" pitchFamily="34" charset="0"/>
                <a:ea typeface="Montserrat" pitchFamily="34" charset="-122"/>
                <a:cs typeface="Arial" panose="020B0604020202020204" pitchFamily="34" charset="0"/>
              </a:rPr>
              <a:t>این روش با بهینه‌سازی تابع تغییرپذیر، تخمین بهتری از توزیع احتمال پسین به دست می‌آورد</a:t>
            </a:r>
            <a:endParaRPr lang="en-US" sz="1238" dirty="0">
              <a:latin typeface="Arial" panose="020B0604020202020204" pitchFamily="34" charset="0"/>
              <a:cs typeface="Arial" panose="020B0604020202020204" pitchFamily="34" charset="0"/>
            </a:endParaRPr>
          </a:p>
        </p:txBody>
      </p:sp>
      <p:sp>
        <p:nvSpPr>
          <p:cNvPr id="12" name="Text 8"/>
          <p:cNvSpPr/>
          <p:nvPr/>
        </p:nvSpPr>
        <p:spPr>
          <a:xfrm>
            <a:off x="6313289" y="2381131"/>
            <a:ext cx="6762036" cy="707588"/>
          </a:xfrm>
          <a:prstGeom prst="rect">
            <a:avLst/>
          </a:prstGeom>
          <a:noFill/>
          <a:ln/>
        </p:spPr>
        <p:txBody>
          <a:bodyPr wrap="square" rtlCol="0" anchor="t"/>
          <a:lstStyle/>
          <a:p>
            <a:pPr marL="0" indent="0" algn="ctr" rtl="1">
              <a:lnSpc>
                <a:spcPts val="1857"/>
              </a:lnSpc>
              <a:buNone/>
            </a:pPr>
            <a:r>
              <a:rPr lang="en-US" sz="1238" dirty="0">
                <a:solidFill>
                  <a:srgbClr val="272525"/>
                </a:solidFill>
                <a:latin typeface="Arial" panose="020B0604020202020204" pitchFamily="34" charset="0"/>
                <a:ea typeface="Montserrat" pitchFamily="34" charset="-122"/>
                <a:cs typeface="Arial" panose="020B0604020202020204" pitchFamily="34" charset="0"/>
              </a:rPr>
              <a:t>با استفاده از این روش، می‌توانیم با بهینه‌سازی تابع تغییرپذیر، به تخمین دقیق‌تری از توزیع احتمال پسین درباره متغیرهای موردنظر برسیم. این به ما کمک می‌کند تا دقت و قابلیت اعتماد بیشتری در استنتاج‌هایمان داشته باشیم</a:t>
            </a:r>
            <a:endParaRPr lang="en-US" sz="1238" dirty="0">
              <a:latin typeface="Arial" panose="020B0604020202020204" pitchFamily="34" charset="0"/>
              <a:cs typeface="Arial" panose="020B0604020202020204" pitchFamily="34" charset="0"/>
            </a:endParaRPr>
          </a:p>
        </p:txBody>
      </p:sp>
      <p:sp>
        <p:nvSpPr>
          <p:cNvPr id="13" name="Text 9"/>
          <p:cNvSpPr/>
          <p:nvPr/>
        </p:nvSpPr>
        <p:spPr>
          <a:xfrm>
            <a:off x="6313289" y="3183017"/>
            <a:ext cx="6762036" cy="707588"/>
          </a:xfrm>
          <a:prstGeom prst="rect">
            <a:avLst/>
          </a:prstGeom>
          <a:noFill/>
          <a:ln/>
        </p:spPr>
        <p:txBody>
          <a:bodyPr wrap="square" rtlCol="0" anchor="t"/>
          <a:lstStyle/>
          <a:p>
            <a:pPr marL="0" indent="0" algn="ctr" rtl="1">
              <a:lnSpc>
                <a:spcPts val="1857"/>
              </a:lnSpc>
              <a:buNone/>
            </a:pPr>
            <a:r>
              <a:rPr lang="en-US" sz="1238" dirty="0">
                <a:solidFill>
                  <a:srgbClr val="272525"/>
                </a:solidFill>
                <a:latin typeface="Arial" panose="020B0604020202020204" pitchFamily="34" charset="0"/>
                <a:ea typeface="Montserrat" pitchFamily="34" charset="-122"/>
                <a:cs typeface="Arial" panose="020B0604020202020204" pitchFamily="34" charset="0"/>
              </a:rPr>
              <a:t>روش استنتاج تغییرپذیر مناسب برای مسائلی است که توزیع‌های احتمال پسین مهمی دارند. با استفاده از این روش، می‌توانیم به تخمین بهتری از توزیع‌های احتمال پسین درباره متغیرهای مهم و حساس برسیم و تصمیم‌گیری‌های بهتری انجام دهیم</a:t>
            </a:r>
            <a:endParaRPr lang="en-US" sz="1238" dirty="0">
              <a:latin typeface="Arial" panose="020B0604020202020204" pitchFamily="34" charset="0"/>
              <a:cs typeface="Arial" panose="020B0604020202020204" pitchFamily="34" charset="0"/>
            </a:endParaRPr>
          </a:p>
        </p:txBody>
      </p:sp>
      <p:sp>
        <p:nvSpPr>
          <p:cNvPr id="14" name="Shape 10"/>
          <p:cNvSpPr/>
          <p:nvPr/>
        </p:nvSpPr>
        <p:spPr>
          <a:xfrm>
            <a:off x="5625286" y="4523184"/>
            <a:ext cx="550307" cy="70723"/>
          </a:xfrm>
          <a:prstGeom prst="roundRect">
            <a:avLst>
              <a:gd name="adj" fmla="val 133414"/>
            </a:avLst>
          </a:prstGeom>
          <a:solidFill>
            <a:srgbClr val="EEEFF5"/>
          </a:solidFill>
          <a:ln/>
        </p:spPr>
      </p:sp>
      <p:sp>
        <p:nvSpPr>
          <p:cNvPr id="15" name="Shape 11"/>
          <p:cNvSpPr/>
          <p:nvPr/>
        </p:nvSpPr>
        <p:spPr>
          <a:xfrm>
            <a:off x="5271552" y="4381738"/>
            <a:ext cx="353735" cy="353735"/>
          </a:xfrm>
          <a:prstGeom prst="roundRect">
            <a:avLst>
              <a:gd name="adj" fmla="val 26674"/>
            </a:avLst>
          </a:prstGeom>
          <a:solidFill>
            <a:srgbClr val="EEEFF5"/>
          </a:solidFill>
          <a:ln/>
        </p:spPr>
      </p:sp>
      <p:sp>
        <p:nvSpPr>
          <p:cNvPr id="16" name="Text 12"/>
          <p:cNvSpPr/>
          <p:nvPr/>
        </p:nvSpPr>
        <p:spPr>
          <a:xfrm>
            <a:off x="5378827" y="4403407"/>
            <a:ext cx="139065" cy="310277"/>
          </a:xfrm>
          <a:prstGeom prst="rect">
            <a:avLst/>
          </a:prstGeom>
          <a:noFill/>
          <a:ln/>
        </p:spPr>
        <p:txBody>
          <a:bodyPr wrap="none" rtlCol="0" anchor="t"/>
          <a:lstStyle/>
          <a:p>
            <a:pPr marL="0" indent="0" algn="ctr" rtl="1">
              <a:lnSpc>
                <a:spcPts val="2444"/>
              </a:lnSpc>
              <a:buNone/>
            </a:pPr>
            <a:r>
              <a:rPr lang="en-US" sz="1955" b="1" dirty="0">
                <a:solidFill>
                  <a:srgbClr val="396AF1"/>
                </a:solidFill>
                <a:latin typeface="Arial" panose="020B0604020202020204" pitchFamily="34" charset="0"/>
                <a:ea typeface="Barlow" pitchFamily="34" charset="-122"/>
                <a:cs typeface="Arial" panose="020B0604020202020204" pitchFamily="34" charset="0"/>
              </a:rPr>
              <a:t>2</a:t>
            </a:r>
            <a:endParaRPr lang="en-US" sz="1955" dirty="0">
              <a:latin typeface="Arial" panose="020B0604020202020204" pitchFamily="34" charset="0"/>
              <a:cs typeface="Arial" panose="020B0604020202020204" pitchFamily="34" charset="0"/>
            </a:endParaRPr>
          </a:p>
        </p:txBody>
      </p:sp>
      <p:sp>
        <p:nvSpPr>
          <p:cNvPr id="17" name="Text 13"/>
          <p:cNvSpPr/>
          <p:nvPr/>
        </p:nvSpPr>
        <p:spPr>
          <a:xfrm>
            <a:off x="8659773" y="4362093"/>
            <a:ext cx="2069068" cy="258604"/>
          </a:xfrm>
          <a:prstGeom prst="rect">
            <a:avLst/>
          </a:prstGeom>
          <a:noFill/>
          <a:ln/>
        </p:spPr>
        <p:txBody>
          <a:bodyPr wrap="none" rtlCol="0" anchor="t"/>
          <a:lstStyle/>
          <a:p>
            <a:pPr marL="0" indent="0" algn="ctr" rtl="1">
              <a:lnSpc>
                <a:spcPts val="2037"/>
              </a:lnSpc>
              <a:buNone/>
            </a:pPr>
            <a:r>
              <a:rPr lang="en-US" sz="1629" b="1" dirty="0">
                <a:solidFill>
                  <a:srgbClr val="396AF1"/>
                </a:solidFill>
                <a:latin typeface="Arial" panose="020B0604020202020204" pitchFamily="34" charset="0"/>
                <a:ea typeface="Barlow" pitchFamily="34" charset="-122"/>
                <a:cs typeface="Arial" panose="020B0604020202020204" pitchFamily="34" charset="0"/>
              </a:rPr>
              <a:t>تقریب</a:t>
            </a:r>
            <a:endParaRPr lang="en-US" sz="1629" dirty="0">
              <a:latin typeface="Arial" panose="020B0604020202020204" pitchFamily="34" charset="0"/>
              <a:cs typeface="Arial" panose="020B0604020202020204" pitchFamily="34" charset="0"/>
            </a:endParaRPr>
          </a:p>
        </p:txBody>
      </p:sp>
      <p:sp>
        <p:nvSpPr>
          <p:cNvPr id="18" name="Text 14"/>
          <p:cNvSpPr/>
          <p:nvPr/>
        </p:nvSpPr>
        <p:spPr>
          <a:xfrm>
            <a:off x="6313289" y="4714994"/>
            <a:ext cx="6762036" cy="707588"/>
          </a:xfrm>
          <a:prstGeom prst="rect">
            <a:avLst/>
          </a:prstGeom>
          <a:noFill/>
          <a:ln/>
        </p:spPr>
        <p:txBody>
          <a:bodyPr wrap="square" rtlCol="0" anchor="t"/>
          <a:lstStyle/>
          <a:p>
            <a:pPr marL="0" indent="0" algn="ctr" rtl="1">
              <a:lnSpc>
                <a:spcPts val="1857"/>
              </a:lnSpc>
              <a:buNone/>
            </a:pPr>
            <a:r>
              <a:rPr lang="en-US" sz="1238" dirty="0">
                <a:solidFill>
                  <a:srgbClr val="272525"/>
                </a:solidFill>
                <a:latin typeface="Arial" panose="020B0604020202020204" pitchFamily="34" charset="0"/>
                <a:ea typeface="Montserrat" pitchFamily="34" charset="-122"/>
                <a:cs typeface="Arial" panose="020B0604020202020204" pitchFamily="34" charset="0"/>
              </a:rPr>
              <a:t>برای این منظور، توزیع پیشین را با توزیعی دیگر تقریب می‌زند. این تقریب بر اساس توزیعی انتخاب شده است که محاسبات آن ساده‌تر و قابل انجام باشد. با این کار، ما می‌توانیم به تخمینی دقیق‌تر از توزیع پسین درباره متغیرهای موردنظر برسیم و نتایج بهتری در استنتاج‌هایمان داشته باشیم</a:t>
            </a:r>
            <a:endParaRPr lang="en-US" sz="1238" dirty="0">
              <a:latin typeface="Arial" panose="020B0604020202020204" pitchFamily="34" charset="0"/>
              <a:cs typeface="Arial" panose="020B0604020202020204" pitchFamily="34" charset="0"/>
            </a:endParaRPr>
          </a:p>
        </p:txBody>
      </p:sp>
      <p:sp>
        <p:nvSpPr>
          <p:cNvPr id="19" name="Text 15"/>
          <p:cNvSpPr/>
          <p:nvPr/>
        </p:nvSpPr>
        <p:spPr>
          <a:xfrm>
            <a:off x="6313289" y="5516880"/>
            <a:ext cx="6762036" cy="707588"/>
          </a:xfrm>
          <a:prstGeom prst="rect">
            <a:avLst/>
          </a:prstGeom>
          <a:noFill/>
          <a:ln/>
        </p:spPr>
        <p:txBody>
          <a:bodyPr wrap="square" rtlCol="0" anchor="t"/>
          <a:lstStyle/>
          <a:p>
            <a:pPr marL="0" indent="0" algn="ctr" rtl="1">
              <a:lnSpc>
                <a:spcPts val="1857"/>
              </a:lnSpc>
              <a:buNone/>
            </a:pPr>
            <a:r>
              <a:rPr lang="en-US" sz="1238" dirty="0">
                <a:solidFill>
                  <a:srgbClr val="272525"/>
                </a:solidFill>
                <a:latin typeface="Arial" panose="020B0604020202020204" pitchFamily="34" charset="0"/>
                <a:ea typeface="Montserrat" pitchFamily="34" charset="-122"/>
                <a:cs typeface="Arial" panose="020B0604020202020204" pitchFamily="34" charset="0"/>
              </a:rPr>
              <a:t>استنتاج تغییرپذیر یک روش مؤثر در حوزه هوش مصنوعی است. با استفاده از این روش، می‌توانیم توزیع‌های پسین دقیق‌تری را بر اساس توزیع‌های پیشین و داده‌های موجود تقریب بزنیم. این به ما کمک می‌کند تا تصمیم‌گیری‌های بهتری را انجام دهیم و به نتایج دقیق‌تری درباره مسائل موردنظر برسیم</a:t>
            </a:r>
            <a:endParaRPr lang="en-US" sz="1238" dirty="0">
              <a:latin typeface="Arial" panose="020B0604020202020204" pitchFamily="34" charset="0"/>
              <a:cs typeface="Arial" panose="020B0604020202020204" pitchFamily="34" charset="0"/>
            </a:endParaRPr>
          </a:p>
        </p:txBody>
      </p:sp>
      <p:sp>
        <p:nvSpPr>
          <p:cNvPr id="20" name="Shape 16"/>
          <p:cNvSpPr/>
          <p:nvPr/>
        </p:nvSpPr>
        <p:spPr>
          <a:xfrm>
            <a:off x="5625286" y="6857048"/>
            <a:ext cx="550307" cy="70723"/>
          </a:xfrm>
          <a:prstGeom prst="roundRect">
            <a:avLst>
              <a:gd name="adj" fmla="val 133414"/>
            </a:avLst>
          </a:prstGeom>
          <a:solidFill>
            <a:srgbClr val="EEEFF5"/>
          </a:solidFill>
          <a:ln/>
        </p:spPr>
      </p:sp>
      <p:sp>
        <p:nvSpPr>
          <p:cNvPr id="21" name="Shape 17"/>
          <p:cNvSpPr/>
          <p:nvPr/>
        </p:nvSpPr>
        <p:spPr>
          <a:xfrm>
            <a:off x="5271552" y="6715601"/>
            <a:ext cx="353735" cy="353735"/>
          </a:xfrm>
          <a:prstGeom prst="roundRect">
            <a:avLst>
              <a:gd name="adj" fmla="val 26674"/>
            </a:avLst>
          </a:prstGeom>
          <a:solidFill>
            <a:srgbClr val="EEEFF5"/>
          </a:solidFill>
          <a:ln/>
        </p:spPr>
      </p:sp>
      <p:sp>
        <p:nvSpPr>
          <p:cNvPr id="22" name="Text 18"/>
          <p:cNvSpPr/>
          <p:nvPr/>
        </p:nvSpPr>
        <p:spPr>
          <a:xfrm>
            <a:off x="5381327" y="6737271"/>
            <a:ext cx="134064" cy="310277"/>
          </a:xfrm>
          <a:prstGeom prst="rect">
            <a:avLst/>
          </a:prstGeom>
          <a:noFill/>
          <a:ln/>
        </p:spPr>
        <p:txBody>
          <a:bodyPr wrap="none" rtlCol="0" anchor="t"/>
          <a:lstStyle/>
          <a:p>
            <a:pPr marL="0" indent="0" algn="ctr" rtl="1">
              <a:lnSpc>
                <a:spcPts val="2444"/>
              </a:lnSpc>
              <a:buNone/>
            </a:pPr>
            <a:r>
              <a:rPr lang="en-US" sz="1955" b="1" dirty="0">
                <a:solidFill>
                  <a:srgbClr val="396AF1"/>
                </a:solidFill>
                <a:latin typeface="Arial" panose="020B0604020202020204" pitchFamily="34" charset="0"/>
                <a:ea typeface="Barlow" pitchFamily="34" charset="-122"/>
                <a:cs typeface="Arial" panose="020B0604020202020204" pitchFamily="34" charset="0"/>
              </a:rPr>
              <a:t>3</a:t>
            </a:r>
            <a:endParaRPr lang="en-US" sz="1955" dirty="0">
              <a:latin typeface="Arial" panose="020B0604020202020204" pitchFamily="34" charset="0"/>
              <a:cs typeface="Arial" panose="020B0604020202020204" pitchFamily="34" charset="0"/>
            </a:endParaRPr>
          </a:p>
        </p:txBody>
      </p:sp>
      <p:sp>
        <p:nvSpPr>
          <p:cNvPr id="23" name="Text 19"/>
          <p:cNvSpPr/>
          <p:nvPr/>
        </p:nvSpPr>
        <p:spPr>
          <a:xfrm>
            <a:off x="6313289" y="6695956"/>
            <a:ext cx="2069068" cy="258604"/>
          </a:xfrm>
          <a:prstGeom prst="rect">
            <a:avLst/>
          </a:prstGeom>
          <a:noFill/>
          <a:ln/>
        </p:spPr>
        <p:txBody>
          <a:bodyPr wrap="none" rtlCol="0" anchor="t"/>
          <a:lstStyle/>
          <a:p>
            <a:pPr marL="0" indent="0" algn="ctr" rtl="1">
              <a:lnSpc>
                <a:spcPts val="2037"/>
              </a:lnSpc>
              <a:buNone/>
            </a:pPr>
            <a:r>
              <a:rPr lang="en-US" sz="1629" b="1" dirty="0">
                <a:solidFill>
                  <a:srgbClr val="396AF1"/>
                </a:solidFill>
                <a:latin typeface="Arial" panose="020B0604020202020204" pitchFamily="34" charset="0"/>
                <a:ea typeface="Barlow" pitchFamily="34" charset="-122"/>
                <a:cs typeface="Arial" panose="020B0604020202020204" pitchFamily="34" charset="0"/>
              </a:rPr>
              <a:t>کاربرد</a:t>
            </a:r>
            <a:endParaRPr lang="en-US" sz="1629" dirty="0">
              <a:latin typeface="Arial" panose="020B0604020202020204" pitchFamily="34" charset="0"/>
              <a:cs typeface="Arial" panose="020B0604020202020204" pitchFamily="34" charset="0"/>
            </a:endParaRPr>
          </a:p>
        </p:txBody>
      </p:sp>
      <p:sp>
        <p:nvSpPr>
          <p:cNvPr id="24" name="Text 20"/>
          <p:cNvSpPr/>
          <p:nvPr/>
        </p:nvSpPr>
        <p:spPr>
          <a:xfrm>
            <a:off x="6313289" y="7048857"/>
            <a:ext cx="6762036" cy="235863"/>
          </a:xfrm>
          <a:prstGeom prst="rect">
            <a:avLst/>
          </a:prstGeom>
          <a:noFill/>
          <a:ln/>
        </p:spPr>
        <p:txBody>
          <a:bodyPr wrap="none" rtlCol="0" anchor="t"/>
          <a:lstStyle/>
          <a:p>
            <a:pPr marL="0" indent="0" algn="ctr" rtl="1">
              <a:lnSpc>
                <a:spcPts val="1857"/>
              </a:lnSpc>
              <a:buNone/>
            </a:pPr>
            <a:r>
              <a:rPr lang="en-US" sz="1238" dirty="0">
                <a:solidFill>
                  <a:srgbClr val="272525"/>
                </a:solidFill>
                <a:latin typeface="Arial" panose="020B0604020202020204" pitchFamily="34" charset="0"/>
                <a:ea typeface="Montserrat" pitchFamily="34" charset="-122"/>
                <a:cs typeface="Arial" panose="020B0604020202020204" pitchFamily="34" charset="0"/>
              </a:rPr>
              <a:t>استنتاج تغییرپذیر در مدل‌های پیچیده و مسائل با فضای پارامتری بزرگ کاربرد دارد</a:t>
            </a:r>
            <a:endParaRPr lang="en-US" sz="1238" dirty="0">
              <a:latin typeface="Arial" panose="020B0604020202020204" pitchFamily="34" charset="0"/>
              <a:cs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6917174" y="1101209"/>
            <a:ext cx="4453533" cy="556736"/>
          </a:xfrm>
          <a:prstGeom prst="rect">
            <a:avLst/>
          </a:prstGeom>
          <a:noFill/>
          <a:ln/>
        </p:spPr>
        <p:txBody>
          <a:bodyPr wrap="none" rtlCol="0" anchor="t"/>
          <a:lstStyle/>
          <a:p>
            <a:pPr marL="0" indent="0" algn="ctr" rtl="1">
              <a:lnSpc>
                <a:spcPts val="4383"/>
              </a:lnSpc>
              <a:buNone/>
            </a:pPr>
            <a:r>
              <a:rPr lang="en-US" sz="3507" b="1" dirty="0">
                <a:solidFill>
                  <a:srgbClr val="396AF1"/>
                </a:solidFill>
                <a:latin typeface="Arial" panose="020B0604020202020204" pitchFamily="34" charset="0"/>
                <a:ea typeface="Barlow" pitchFamily="34" charset="-122"/>
                <a:cs typeface="Arial" panose="020B0604020202020204" pitchFamily="34" charset="0"/>
              </a:rPr>
              <a:t>جمع‌بندی و نکات کلیدی</a:t>
            </a:r>
            <a:endParaRPr lang="en-US" sz="3507" dirty="0">
              <a:latin typeface="Arial" panose="020B0604020202020204" pitchFamily="34" charset="0"/>
              <a:cs typeface="Arial" panose="020B0604020202020204" pitchFamily="34" charset="0"/>
            </a:endParaRPr>
          </a:p>
        </p:txBody>
      </p:sp>
      <p:sp>
        <p:nvSpPr>
          <p:cNvPr id="6" name="Shape 2"/>
          <p:cNvSpPr/>
          <p:nvPr/>
        </p:nvSpPr>
        <p:spPr>
          <a:xfrm>
            <a:off x="4913114" y="2102168"/>
            <a:ext cx="380762" cy="380762"/>
          </a:xfrm>
          <a:prstGeom prst="roundRect">
            <a:avLst>
              <a:gd name="adj" fmla="val 26668"/>
            </a:avLst>
          </a:prstGeom>
          <a:solidFill>
            <a:srgbClr val="EEEFF5"/>
          </a:solidFill>
          <a:ln/>
        </p:spPr>
      </p:sp>
      <p:sp>
        <p:nvSpPr>
          <p:cNvPr id="7" name="Text 3"/>
          <p:cNvSpPr/>
          <p:nvPr/>
        </p:nvSpPr>
        <p:spPr>
          <a:xfrm>
            <a:off x="5056108" y="2125504"/>
            <a:ext cx="94655" cy="333970"/>
          </a:xfrm>
          <a:prstGeom prst="rect">
            <a:avLst/>
          </a:prstGeom>
          <a:noFill/>
          <a:ln/>
        </p:spPr>
        <p:txBody>
          <a:bodyPr wrap="none" rtlCol="0" anchor="t"/>
          <a:lstStyle/>
          <a:p>
            <a:pPr marL="0" indent="0" algn="ctr" rtl="1">
              <a:lnSpc>
                <a:spcPts val="2630"/>
              </a:lnSpc>
              <a:buNone/>
            </a:pPr>
            <a:r>
              <a:rPr lang="en-US" sz="2104" b="1" dirty="0">
                <a:solidFill>
                  <a:srgbClr val="396AF1"/>
                </a:solidFill>
                <a:latin typeface="Arial" panose="020B0604020202020204" pitchFamily="34" charset="0"/>
                <a:ea typeface="Barlow" pitchFamily="34" charset="-122"/>
                <a:cs typeface="Arial" panose="020B0604020202020204" pitchFamily="34" charset="0"/>
              </a:rPr>
              <a:t>1</a:t>
            </a:r>
            <a:endParaRPr lang="en-US" sz="2104" dirty="0">
              <a:latin typeface="Arial" panose="020B0604020202020204" pitchFamily="34" charset="0"/>
              <a:cs typeface="Arial" panose="020B0604020202020204" pitchFamily="34" charset="0"/>
            </a:endParaRPr>
          </a:p>
        </p:txBody>
      </p:sp>
      <p:sp>
        <p:nvSpPr>
          <p:cNvPr id="8" name="Text 4"/>
          <p:cNvSpPr/>
          <p:nvPr/>
        </p:nvSpPr>
        <p:spPr>
          <a:xfrm>
            <a:off x="6147792" y="2102168"/>
            <a:ext cx="2226707" cy="278249"/>
          </a:xfrm>
          <a:prstGeom prst="rect">
            <a:avLst/>
          </a:prstGeom>
          <a:noFill/>
          <a:ln/>
        </p:spPr>
        <p:txBody>
          <a:bodyPr wrap="none" rtlCol="0" anchor="t"/>
          <a:lstStyle/>
          <a:p>
            <a:pPr marL="0" indent="0" algn="ctr" rtl="1">
              <a:lnSpc>
                <a:spcPts val="2192"/>
              </a:lnSpc>
              <a:buNone/>
            </a:pPr>
            <a:r>
              <a:rPr lang="en-US" sz="1753" b="1" dirty="0">
                <a:solidFill>
                  <a:srgbClr val="396AF1"/>
                </a:solidFill>
                <a:latin typeface="Arial" panose="020B0604020202020204" pitchFamily="34" charset="0"/>
                <a:ea typeface="Barlow" pitchFamily="34" charset="-122"/>
                <a:cs typeface="Arial" panose="020B0604020202020204" pitchFamily="34" charset="0"/>
              </a:rPr>
              <a:t>انواع روش‌های استنتاج</a:t>
            </a:r>
            <a:endParaRPr lang="en-US" sz="1753" dirty="0">
              <a:latin typeface="Arial" panose="020B0604020202020204" pitchFamily="34" charset="0"/>
              <a:cs typeface="Arial" panose="020B0604020202020204" pitchFamily="34" charset="0"/>
            </a:endParaRPr>
          </a:p>
        </p:txBody>
      </p:sp>
      <p:sp>
        <p:nvSpPr>
          <p:cNvPr id="9" name="Text 5"/>
          <p:cNvSpPr/>
          <p:nvPr/>
        </p:nvSpPr>
        <p:spPr>
          <a:xfrm>
            <a:off x="5463064" y="2481858"/>
            <a:ext cx="3596283" cy="1522333"/>
          </a:xfrm>
          <a:prstGeom prst="rect">
            <a:avLst/>
          </a:prstGeom>
          <a:noFill/>
          <a:ln/>
        </p:spPr>
        <p:txBody>
          <a:bodyPr wrap="square" rtlCol="0" anchor="t"/>
          <a:lstStyle/>
          <a:p>
            <a:pPr marL="0" indent="0" algn="ctr" rtl="1">
              <a:lnSpc>
                <a:spcPts val="1999"/>
              </a:lnSpc>
              <a:buNone/>
            </a:pPr>
            <a:r>
              <a:rPr lang="en-US" sz="1333" dirty="0">
                <a:solidFill>
                  <a:srgbClr val="272525"/>
                </a:solidFill>
                <a:latin typeface="Arial" panose="020B0604020202020204" pitchFamily="34" charset="0"/>
                <a:ea typeface="Montserrat" pitchFamily="34" charset="-122"/>
                <a:cs typeface="Arial" panose="020B0604020202020204" pitchFamily="34" charset="0"/>
              </a:rPr>
              <a:t>در این ارائه، چند روش مختلف در حوزه هوش مصنوعی بررسی شده است. استدلال قیاسی، استقرایی و ابداعی، سه روش مختلف در حوزه استدلال هستند که هر کدام دارای ویژگی‌ها و کاربردهای خاص خود هستند. با مطالعه و فهم این روش‌ها، می‌توان به پیاده‌سازی و استفاده بهتر از آن‌ها رسید</a:t>
            </a:r>
            <a:endParaRPr lang="en-US" sz="1333" dirty="0">
              <a:latin typeface="Arial" panose="020B0604020202020204" pitchFamily="34" charset="0"/>
              <a:cs typeface="Arial" panose="020B0604020202020204" pitchFamily="34" charset="0"/>
            </a:endParaRPr>
          </a:p>
        </p:txBody>
      </p:sp>
      <p:sp>
        <p:nvSpPr>
          <p:cNvPr id="10" name="Text 6"/>
          <p:cNvSpPr/>
          <p:nvPr/>
        </p:nvSpPr>
        <p:spPr>
          <a:xfrm>
            <a:off x="5463064" y="4105632"/>
            <a:ext cx="3596283" cy="1776055"/>
          </a:xfrm>
          <a:prstGeom prst="rect">
            <a:avLst/>
          </a:prstGeom>
          <a:noFill/>
          <a:ln/>
        </p:spPr>
        <p:txBody>
          <a:bodyPr wrap="square" rtlCol="0" anchor="t"/>
          <a:lstStyle/>
          <a:p>
            <a:pPr marL="0" indent="0" algn="ctr" rtl="1">
              <a:lnSpc>
                <a:spcPts val="1999"/>
              </a:lnSpc>
              <a:buNone/>
            </a:pPr>
            <a:r>
              <a:rPr lang="en-US" sz="1333" dirty="0">
                <a:solidFill>
                  <a:srgbClr val="272525"/>
                </a:solidFill>
                <a:latin typeface="Arial" panose="020B0604020202020204" pitchFamily="34" charset="0"/>
                <a:ea typeface="Montserrat" pitchFamily="34" charset="-122"/>
                <a:cs typeface="Arial" panose="020B0604020202020204" pitchFamily="34" charset="0"/>
              </a:rPr>
              <a:t>همچنین، در این ارائه، روش‌هایی مانند استنتاج بیزین، زنجیره مارکف مونت کارلو و استنتاج تغییرپذیر نیز بررسی شده‌اند. استفاده از این روش‌ها در حل مسائلی که به داده‌ها و پیشینه‌های مختلف نیاز دارند، موثر و کارآمد است. با مطالعه این روش‌ها، می‌توان به تصمیم‌گیری‌های بهتر و دقیق‌تر در حوزه هوش مصنوعی رسید</a:t>
            </a:r>
            <a:endParaRPr lang="en-US" sz="1333" dirty="0">
              <a:latin typeface="Arial" panose="020B0604020202020204" pitchFamily="34" charset="0"/>
              <a:cs typeface="Arial" panose="020B0604020202020204" pitchFamily="34" charset="0"/>
            </a:endParaRPr>
          </a:p>
        </p:txBody>
      </p:sp>
      <p:sp>
        <p:nvSpPr>
          <p:cNvPr id="11" name="Shape 7"/>
          <p:cNvSpPr/>
          <p:nvPr/>
        </p:nvSpPr>
        <p:spPr>
          <a:xfrm>
            <a:off x="9228534" y="2102168"/>
            <a:ext cx="380762" cy="380762"/>
          </a:xfrm>
          <a:prstGeom prst="roundRect">
            <a:avLst>
              <a:gd name="adj" fmla="val 26668"/>
            </a:avLst>
          </a:prstGeom>
          <a:solidFill>
            <a:srgbClr val="EEEFF5"/>
          </a:solidFill>
          <a:ln/>
        </p:spPr>
      </p:sp>
      <p:sp>
        <p:nvSpPr>
          <p:cNvPr id="12" name="Text 8"/>
          <p:cNvSpPr/>
          <p:nvPr/>
        </p:nvSpPr>
        <p:spPr>
          <a:xfrm>
            <a:off x="9344025" y="2125504"/>
            <a:ext cx="149662" cy="333970"/>
          </a:xfrm>
          <a:prstGeom prst="rect">
            <a:avLst/>
          </a:prstGeom>
          <a:noFill/>
          <a:ln/>
        </p:spPr>
        <p:txBody>
          <a:bodyPr wrap="none" rtlCol="0" anchor="t"/>
          <a:lstStyle/>
          <a:p>
            <a:pPr marL="0" indent="0" algn="ctr" rtl="1">
              <a:lnSpc>
                <a:spcPts val="2630"/>
              </a:lnSpc>
              <a:buNone/>
            </a:pPr>
            <a:r>
              <a:rPr lang="en-US" sz="2104" b="1" dirty="0">
                <a:solidFill>
                  <a:srgbClr val="396AF1"/>
                </a:solidFill>
                <a:latin typeface="Arial" panose="020B0604020202020204" pitchFamily="34" charset="0"/>
                <a:ea typeface="Barlow" pitchFamily="34" charset="-122"/>
                <a:cs typeface="Arial" panose="020B0604020202020204" pitchFamily="34" charset="0"/>
              </a:rPr>
              <a:t>2</a:t>
            </a:r>
            <a:endParaRPr lang="en-US" sz="2104" dirty="0">
              <a:latin typeface="Arial" panose="020B0604020202020204" pitchFamily="34" charset="0"/>
              <a:cs typeface="Arial" panose="020B0604020202020204" pitchFamily="34" charset="0"/>
            </a:endParaRPr>
          </a:p>
        </p:txBody>
      </p:sp>
      <p:sp>
        <p:nvSpPr>
          <p:cNvPr id="13" name="Text 9"/>
          <p:cNvSpPr/>
          <p:nvPr/>
        </p:nvSpPr>
        <p:spPr>
          <a:xfrm>
            <a:off x="10463212" y="2102168"/>
            <a:ext cx="2226707" cy="278249"/>
          </a:xfrm>
          <a:prstGeom prst="rect">
            <a:avLst/>
          </a:prstGeom>
          <a:noFill/>
          <a:ln/>
        </p:spPr>
        <p:txBody>
          <a:bodyPr wrap="none" rtlCol="0" anchor="t"/>
          <a:lstStyle/>
          <a:p>
            <a:pPr marL="0" indent="0" algn="ctr" rtl="1">
              <a:lnSpc>
                <a:spcPts val="2192"/>
              </a:lnSpc>
              <a:buNone/>
            </a:pPr>
            <a:r>
              <a:rPr lang="en-US" sz="1753" b="1" dirty="0">
                <a:solidFill>
                  <a:srgbClr val="396AF1"/>
                </a:solidFill>
                <a:latin typeface="Arial" panose="020B0604020202020204" pitchFamily="34" charset="0"/>
                <a:ea typeface="Barlow" pitchFamily="34" charset="-122"/>
                <a:cs typeface="Arial" panose="020B0604020202020204" pitchFamily="34" charset="0"/>
              </a:rPr>
              <a:t>کاربردها و ویژگی‌های</a:t>
            </a:r>
            <a:endParaRPr lang="en-US" sz="1753" dirty="0">
              <a:latin typeface="Arial" panose="020B0604020202020204" pitchFamily="34" charset="0"/>
              <a:cs typeface="Arial" panose="020B0604020202020204" pitchFamily="34" charset="0"/>
            </a:endParaRPr>
          </a:p>
        </p:txBody>
      </p:sp>
      <p:sp>
        <p:nvSpPr>
          <p:cNvPr id="14" name="Text 10"/>
          <p:cNvSpPr/>
          <p:nvPr/>
        </p:nvSpPr>
        <p:spPr>
          <a:xfrm>
            <a:off x="9778484" y="2481858"/>
            <a:ext cx="3596283" cy="2029778"/>
          </a:xfrm>
          <a:prstGeom prst="rect">
            <a:avLst/>
          </a:prstGeom>
          <a:noFill/>
          <a:ln/>
        </p:spPr>
        <p:txBody>
          <a:bodyPr wrap="square" rtlCol="0" anchor="t"/>
          <a:lstStyle/>
          <a:p>
            <a:pPr marL="0" indent="0" algn="ctr" rtl="1">
              <a:lnSpc>
                <a:spcPts val="1999"/>
              </a:lnSpc>
              <a:buNone/>
            </a:pPr>
            <a:r>
              <a:rPr lang="en-US" sz="1333" dirty="0">
                <a:solidFill>
                  <a:srgbClr val="272525"/>
                </a:solidFill>
                <a:latin typeface="Arial" panose="020B0604020202020204" pitchFamily="34" charset="0"/>
                <a:ea typeface="Montserrat" pitchFamily="34" charset="-122"/>
                <a:cs typeface="Arial" panose="020B0604020202020204" pitchFamily="34" charset="0"/>
              </a:rPr>
              <a:t>در قسمت های دیگر این ارائه، روش‌های مختلفی در حوزه هوش مصنوعی بررسی شده‌اند. استدلال قیاسی، استقرایی و ابداعی، سه روش مختلف در حوزه استدلال هستند که هر کدام دارای ویژگی‌ها و کاربردهای خاص خود هستند. استنتاج بیزین، زنجیره مارکف مونت کارلو و استنتاج تغییرپذیر نیز از دیگر روش‌های بررسی شده در این ارائه هستند. هر روش در حل مسائل خاص و با توجه به ماهیت داده‌ها و نتایج موردنیاز متفاوت است</a:t>
            </a:r>
            <a:endParaRPr lang="en-US" sz="1333" dirty="0">
              <a:latin typeface="Arial" panose="020B0604020202020204" pitchFamily="34" charset="0"/>
              <a:cs typeface="Arial" panose="020B0604020202020204" pitchFamily="34" charset="0"/>
            </a:endParaRPr>
          </a:p>
        </p:txBody>
      </p:sp>
      <p:sp>
        <p:nvSpPr>
          <p:cNvPr id="15" name="Text 11"/>
          <p:cNvSpPr/>
          <p:nvPr/>
        </p:nvSpPr>
        <p:spPr>
          <a:xfrm>
            <a:off x="9778484" y="4613077"/>
            <a:ext cx="3596283" cy="1522333"/>
          </a:xfrm>
          <a:prstGeom prst="rect">
            <a:avLst/>
          </a:prstGeom>
          <a:noFill/>
          <a:ln/>
        </p:spPr>
        <p:txBody>
          <a:bodyPr wrap="square" rtlCol="0" anchor="t"/>
          <a:lstStyle/>
          <a:p>
            <a:pPr marL="0" indent="0" algn="ctr" rtl="1">
              <a:lnSpc>
                <a:spcPts val="1999"/>
              </a:lnSpc>
              <a:buNone/>
            </a:pPr>
            <a:r>
              <a:rPr lang="en-US" sz="1333" dirty="0">
                <a:solidFill>
                  <a:srgbClr val="272525"/>
                </a:solidFill>
                <a:latin typeface="Arial" panose="020B0604020202020204" pitchFamily="34" charset="0"/>
                <a:ea typeface="Montserrat" pitchFamily="34" charset="-122"/>
                <a:cs typeface="Arial" panose="020B0604020202020204" pitchFamily="34" charset="0"/>
              </a:rPr>
              <a:t>با مطالعه و فهم این روش‌ها، می‌توان به پیاده‌سازی و استفاده بهتر از آن‌ها رسید. استفاده از این روش‌ها در حل مسائلی که به داده‌ها و پیشینه‌های مختلف نیاز دارند، موثر و کارآمد است. با مطالعه این روش‌ها، می‌توان به تصمیم‌گیری‌های بهتر و دقیق‌تر در حوزه هوش مصنوعی رسید</a:t>
            </a:r>
            <a:endParaRPr lang="en-US" sz="1333" dirty="0">
              <a:latin typeface="Arial" panose="020B0604020202020204" pitchFamily="34" charset="0"/>
              <a:cs typeface="Arial" panose="020B0604020202020204" pitchFamily="34" charset="0"/>
            </a:endParaRPr>
          </a:p>
        </p:txBody>
      </p:sp>
      <p:sp>
        <p:nvSpPr>
          <p:cNvPr id="16" name="Shape 12"/>
          <p:cNvSpPr/>
          <p:nvPr/>
        </p:nvSpPr>
        <p:spPr>
          <a:xfrm>
            <a:off x="4913114" y="6494978"/>
            <a:ext cx="380762" cy="380762"/>
          </a:xfrm>
          <a:prstGeom prst="roundRect">
            <a:avLst>
              <a:gd name="adj" fmla="val 26668"/>
            </a:avLst>
          </a:prstGeom>
          <a:solidFill>
            <a:srgbClr val="EEEFF5"/>
          </a:solidFill>
          <a:ln/>
        </p:spPr>
      </p:sp>
      <p:sp>
        <p:nvSpPr>
          <p:cNvPr id="17" name="Text 13"/>
          <p:cNvSpPr/>
          <p:nvPr/>
        </p:nvSpPr>
        <p:spPr>
          <a:xfrm>
            <a:off x="5031343" y="6518315"/>
            <a:ext cx="144304" cy="333970"/>
          </a:xfrm>
          <a:prstGeom prst="rect">
            <a:avLst/>
          </a:prstGeom>
          <a:noFill/>
          <a:ln/>
        </p:spPr>
        <p:txBody>
          <a:bodyPr wrap="none" rtlCol="0" anchor="t"/>
          <a:lstStyle/>
          <a:p>
            <a:pPr marL="0" indent="0" algn="ctr" rtl="1">
              <a:lnSpc>
                <a:spcPts val="2630"/>
              </a:lnSpc>
              <a:buNone/>
            </a:pPr>
            <a:r>
              <a:rPr lang="en-US" sz="2104" b="1" dirty="0">
                <a:solidFill>
                  <a:srgbClr val="396AF1"/>
                </a:solidFill>
                <a:latin typeface="Arial" panose="020B0604020202020204" pitchFamily="34" charset="0"/>
                <a:ea typeface="Barlow" pitchFamily="34" charset="-122"/>
                <a:cs typeface="Arial" panose="020B0604020202020204" pitchFamily="34" charset="0"/>
              </a:rPr>
              <a:t>3</a:t>
            </a:r>
            <a:endParaRPr lang="en-US" sz="2104" dirty="0">
              <a:latin typeface="Arial" panose="020B0604020202020204" pitchFamily="34" charset="0"/>
              <a:cs typeface="Arial" panose="020B0604020202020204" pitchFamily="34" charset="0"/>
            </a:endParaRPr>
          </a:p>
        </p:txBody>
      </p:sp>
      <p:sp>
        <p:nvSpPr>
          <p:cNvPr id="18" name="Text 14"/>
          <p:cNvSpPr/>
          <p:nvPr/>
        </p:nvSpPr>
        <p:spPr>
          <a:xfrm>
            <a:off x="8305562" y="6494978"/>
            <a:ext cx="2226707" cy="278249"/>
          </a:xfrm>
          <a:prstGeom prst="rect">
            <a:avLst/>
          </a:prstGeom>
          <a:noFill/>
          <a:ln/>
        </p:spPr>
        <p:txBody>
          <a:bodyPr wrap="none" rtlCol="0" anchor="t"/>
          <a:lstStyle/>
          <a:p>
            <a:pPr marL="0" indent="0" algn="ctr" rtl="1">
              <a:lnSpc>
                <a:spcPts val="2192"/>
              </a:lnSpc>
              <a:buNone/>
            </a:pPr>
            <a:r>
              <a:rPr lang="en-US" sz="1753" b="1" dirty="0">
                <a:solidFill>
                  <a:srgbClr val="396AF1"/>
                </a:solidFill>
                <a:latin typeface="Arial" panose="020B0604020202020204" pitchFamily="34" charset="0"/>
                <a:ea typeface="Barlow" pitchFamily="34" charset="-122"/>
                <a:cs typeface="Arial" panose="020B0604020202020204" pitchFamily="34" charset="0"/>
              </a:rPr>
              <a:t>انتخاب مناسب</a:t>
            </a:r>
            <a:endParaRPr lang="en-US" sz="1753" dirty="0">
              <a:latin typeface="Arial" panose="020B0604020202020204" pitchFamily="34" charset="0"/>
              <a:cs typeface="Arial" panose="020B0604020202020204" pitchFamily="34" charset="0"/>
            </a:endParaRPr>
          </a:p>
        </p:txBody>
      </p:sp>
      <p:sp>
        <p:nvSpPr>
          <p:cNvPr id="19" name="Text 15"/>
          <p:cNvSpPr/>
          <p:nvPr/>
        </p:nvSpPr>
        <p:spPr>
          <a:xfrm>
            <a:off x="5463064" y="6874669"/>
            <a:ext cx="7911703" cy="253722"/>
          </a:xfrm>
          <a:prstGeom prst="rect">
            <a:avLst/>
          </a:prstGeom>
          <a:noFill/>
          <a:ln/>
        </p:spPr>
        <p:txBody>
          <a:bodyPr wrap="none" rtlCol="0" anchor="t"/>
          <a:lstStyle/>
          <a:p>
            <a:pPr marL="0" indent="0" algn="ctr" rtl="1">
              <a:lnSpc>
                <a:spcPts val="1999"/>
              </a:lnSpc>
              <a:buNone/>
            </a:pPr>
            <a:r>
              <a:rPr lang="en-US" sz="1333" dirty="0">
                <a:solidFill>
                  <a:srgbClr val="272525"/>
                </a:solidFill>
                <a:latin typeface="Arial" panose="020B0604020202020204" pitchFamily="34" charset="0"/>
                <a:ea typeface="Montserrat" pitchFamily="34" charset="-122"/>
                <a:cs typeface="Arial" panose="020B0604020202020204" pitchFamily="34" charset="0"/>
              </a:rPr>
              <a:t>انتخاب روش استنتاج مناسب برای هر مساله، نقش مهمی در دقت و کارایی سیستم‌های هوش مصنوعی دارد</a:t>
            </a:r>
            <a:endParaRPr lang="en-US" sz="1333" dirty="0">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2532</Words>
  <Application>Microsoft Office PowerPoint</Application>
  <PresentationFormat>Custom</PresentationFormat>
  <Paragraphs>112</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Barlow</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Amirabbas Taghizadeh</cp:lastModifiedBy>
  <cp:revision>2</cp:revision>
  <dcterms:created xsi:type="dcterms:W3CDTF">2024-06-07T06:33:44Z</dcterms:created>
  <dcterms:modified xsi:type="dcterms:W3CDTF">2024-06-08T06:51:16Z</dcterms:modified>
</cp:coreProperties>
</file>